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6" r:id="rId2"/>
    <p:sldId id="360" r:id="rId3"/>
    <p:sldId id="403" r:id="rId4"/>
    <p:sldId id="471" r:id="rId5"/>
    <p:sldId id="456" r:id="rId6"/>
    <p:sldId id="422" r:id="rId7"/>
    <p:sldId id="462" r:id="rId8"/>
    <p:sldId id="453" r:id="rId9"/>
    <p:sldId id="455" r:id="rId10"/>
    <p:sldId id="464" r:id="rId11"/>
    <p:sldId id="467" r:id="rId12"/>
    <p:sldId id="451" r:id="rId13"/>
    <p:sldId id="452" r:id="rId14"/>
    <p:sldId id="419" r:id="rId15"/>
    <p:sldId id="430" r:id="rId16"/>
    <p:sldId id="448" r:id="rId17"/>
    <p:sldId id="449" r:id="rId18"/>
    <p:sldId id="436" r:id="rId19"/>
    <p:sldId id="399" r:id="rId20"/>
    <p:sldId id="447" r:id="rId21"/>
    <p:sldId id="297" r:id="rId22"/>
  </p:sldIdLst>
  <p:sldSz cx="9144000" cy="6858000" type="screen4x3"/>
  <p:notesSz cx="6794500" cy="9931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7691" autoAdjust="0"/>
  </p:normalViewPr>
  <p:slideViewPr>
    <p:cSldViewPr>
      <p:cViewPr>
        <p:scale>
          <a:sx n="100" d="100"/>
          <a:sy n="100" d="100"/>
        </p:scale>
        <p:origin x="-1104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6" y="-102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Hárok1!$B$1</c:f>
              <c:strCache>
                <c:ptCount val="1"/>
              </c:strCache>
            </c:strRef>
          </c:tx>
          <c:cat>
            <c:strRef>
              <c:f>Hárok1!$A$3:$A$7</c:f>
              <c:strCache>
                <c:ptCount val="5"/>
                <c:pt idx="0">
                  <c:v>1. Uvedomenie</c:v>
                </c:pt>
                <c:pt idx="1">
                  <c:v>2. Motivácia</c:v>
                </c:pt>
                <c:pt idx="2">
                  <c:v>3. Získavanie nových zručností</c:v>
                </c:pt>
                <c:pt idx="3">
                  <c:v>4.Testovanie v praxi</c:v>
                </c:pt>
                <c:pt idx="4">
                  <c:v>5. Aplikácia - prebratie zodpovednosti</c:v>
                </c:pt>
              </c:strCache>
            </c:strRef>
          </c:cat>
          <c:val>
            <c:numRef>
              <c:f>Hárok1!$B$3:$B$7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25600"/>
        <c:axId val="40670720"/>
      </c:radarChart>
      <c:catAx>
        <c:axId val="39225600"/>
        <c:scaling>
          <c:orientation val="minMax"/>
        </c:scaling>
        <c:delete val="0"/>
        <c:axPos val="b"/>
        <c:majorGridlines/>
        <c:numFmt formatCode="d/m/yy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sk-SK"/>
          </a:p>
        </c:txPr>
        <c:crossAx val="40670720"/>
        <c:crosses val="autoZero"/>
        <c:auto val="1"/>
        <c:lblAlgn val="ctr"/>
        <c:lblOffset val="100"/>
        <c:noMultiLvlLbl val="0"/>
      </c:catAx>
      <c:valAx>
        <c:axId val="4067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2560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/>
      </a:pPr>
      <a:endParaRPr lang="sk-SK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0CA81-ACCC-42F9-A8A7-4A277BFE3E5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643B0AF-B3A6-4F91-B465-40122B139203}">
      <dgm:prSet phldrT="[Text]"/>
      <dgm:spPr/>
      <dgm:t>
        <a:bodyPr/>
        <a:lstStyle/>
        <a:p>
          <a:r>
            <a:rPr lang="sk-SK" dirty="0" err="1" smtClean="0"/>
            <a:t>Workshopy</a:t>
          </a:r>
          <a:endParaRPr lang="sk-SK" dirty="0"/>
        </a:p>
      </dgm:t>
    </dgm:pt>
    <dgm:pt modelId="{D0458A2F-40B7-445A-9EE2-9F7B256E4ED1}" type="parTrans" cxnId="{16E4B472-F65A-44AF-A492-95058EBEF6CD}">
      <dgm:prSet/>
      <dgm:spPr/>
      <dgm:t>
        <a:bodyPr/>
        <a:lstStyle/>
        <a:p>
          <a:endParaRPr lang="sk-SK"/>
        </a:p>
      </dgm:t>
    </dgm:pt>
    <dgm:pt modelId="{AD649BC1-D8CE-430E-AEE0-D68B5DE85F15}" type="sibTrans" cxnId="{16E4B472-F65A-44AF-A492-95058EBEF6CD}">
      <dgm:prSet/>
      <dgm:spPr/>
      <dgm:t>
        <a:bodyPr/>
        <a:lstStyle/>
        <a:p>
          <a:endParaRPr lang="sk-SK"/>
        </a:p>
      </dgm:t>
    </dgm:pt>
    <dgm:pt modelId="{9F5DB265-578B-4984-8CA4-D94BAFA77138}">
      <dgm:prSet phldrT="[Text]"/>
      <dgm:spPr/>
      <dgm:t>
        <a:bodyPr/>
        <a:lstStyle/>
        <a:p>
          <a:r>
            <a:rPr lang="sk-SK" dirty="0" smtClean="0"/>
            <a:t>Externí odborníci</a:t>
          </a:r>
          <a:endParaRPr lang="sk-SK" dirty="0"/>
        </a:p>
      </dgm:t>
    </dgm:pt>
    <dgm:pt modelId="{F7C537BA-C1B4-46BC-8211-3A3A0A31D7FA}" type="parTrans" cxnId="{801AC013-F785-451C-A398-3375A1185EB6}">
      <dgm:prSet/>
      <dgm:spPr/>
      <dgm:t>
        <a:bodyPr/>
        <a:lstStyle/>
        <a:p>
          <a:endParaRPr lang="sk-SK"/>
        </a:p>
      </dgm:t>
    </dgm:pt>
    <dgm:pt modelId="{38ADFBDE-AFDC-4265-B8AE-21782FFB86F0}" type="sibTrans" cxnId="{801AC013-F785-451C-A398-3375A1185EB6}">
      <dgm:prSet/>
      <dgm:spPr/>
      <dgm:t>
        <a:bodyPr/>
        <a:lstStyle/>
        <a:p>
          <a:endParaRPr lang="sk-SK"/>
        </a:p>
      </dgm:t>
    </dgm:pt>
    <dgm:pt modelId="{631A765D-DB70-4F9D-ADA7-750CE9412C68}">
      <dgm:prSet phldrT="[Text]"/>
      <dgm:spPr/>
      <dgm:t>
        <a:bodyPr/>
        <a:lstStyle/>
        <a:p>
          <a:r>
            <a:rPr lang="sk-SK" dirty="0" err="1" smtClean="0"/>
            <a:t>Donori</a:t>
          </a:r>
          <a:r>
            <a:rPr lang="sk-SK" dirty="0" smtClean="0"/>
            <a:t>/</a:t>
          </a:r>
        </a:p>
        <a:p>
          <a:r>
            <a:rPr lang="sk-SK" dirty="0" smtClean="0"/>
            <a:t>rodičia</a:t>
          </a:r>
          <a:endParaRPr lang="sk-SK" dirty="0"/>
        </a:p>
      </dgm:t>
    </dgm:pt>
    <dgm:pt modelId="{0329A5D3-83B3-4653-96B7-06375EF3356E}" type="parTrans" cxnId="{73DD2C50-978E-4791-819B-48CE781A9E75}">
      <dgm:prSet/>
      <dgm:spPr/>
      <dgm:t>
        <a:bodyPr/>
        <a:lstStyle/>
        <a:p>
          <a:endParaRPr lang="sk-SK"/>
        </a:p>
      </dgm:t>
    </dgm:pt>
    <dgm:pt modelId="{4AB69B31-40C7-415C-AF4F-59D8F376988A}" type="sibTrans" cxnId="{73DD2C50-978E-4791-819B-48CE781A9E75}">
      <dgm:prSet/>
      <dgm:spPr/>
      <dgm:t>
        <a:bodyPr/>
        <a:lstStyle/>
        <a:p>
          <a:endParaRPr lang="sk-SK"/>
        </a:p>
      </dgm:t>
    </dgm:pt>
    <dgm:pt modelId="{89E0D585-D7F8-464B-90F3-24710E8BA571}" type="pres">
      <dgm:prSet presAssocID="{6720CA81-ACCC-42F9-A8A7-4A277BFE3E5C}" presName="compositeShape" presStyleCnt="0">
        <dgm:presLayoutVars>
          <dgm:chMax val="7"/>
          <dgm:dir/>
          <dgm:resizeHandles val="exact"/>
        </dgm:presLayoutVars>
      </dgm:prSet>
      <dgm:spPr/>
    </dgm:pt>
    <dgm:pt modelId="{3AF5034B-54C0-4501-B0FA-22B6737E25E7}" type="pres">
      <dgm:prSet presAssocID="{1643B0AF-B3A6-4F91-B465-40122B139203}" presName="circ1" presStyleLbl="vennNode1" presStyleIdx="0" presStyleCnt="3"/>
      <dgm:spPr/>
      <dgm:t>
        <a:bodyPr/>
        <a:lstStyle/>
        <a:p>
          <a:endParaRPr lang="sk-SK"/>
        </a:p>
      </dgm:t>
    </dgm:pt>
    <dgm:pt modelId="{AB73B30C-6E8A-4CD4-BB20-91F86CC1134A}" type="pres">
      <dgm:prSet presAssocID="{1643B0AF-B3A6-4F91-B465-40122B13920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B06B9B5-A41A-4E19-8DDD-BA33B9E3BC86}" type="pres">
      <dgm:prSet presAssocID="{9F5DB265-578B-4984-8CA4-D94BAFA77138}" presName="circ2" presStyleLbl="vennNode1" presStyleIdx="1" presStyleCnt="3"/>
      <dgm:spPr/>
      <dgm:t>
        <a:bodyPr/>
        <a:lstStyle/>
        <a:p>
          <a:endParaRPr lang="sk-SK"/>
        </a:p>
      </dgm:t>
    </dgm:pt>
    <dgm:pt modelId="{092FE369-26E3-47A5-9C06-D8A47C64175A}" type="pres">
      <dgm:prSet presAssocID="{9F5DB265-578B-4984-8CA4-D94BAFA771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4C98B6D-4C06-4653-AA62-FCE6D1938811}" type="pres">
      <dgm:prSet presAssocID="{631A765D-DB70-4F9D-ADA7-750CE9412C68}" presName="circ3" presStyleLbl="vennNode1" presStyleIdx="2" presStyleCnt="3"/>
      <dgm:spPr/>
      <dgm:t>
        <a:bodyPr/>
        <a:lstStyle/>
        <a:p>
          <a:endParaRPr lang="sk-SK"/>
        </a:p>
      </dgm:t>
    </dgm:pt>
    <dgm:pt modelId="{040BF608-1EC1-4AC7-8046-F82037FBDC0B}" type="pres">
      <dgm:prSet presAssocID="{631A765D-DB70-4F9D-ADA7-750CE9412C6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8B67F65-2852-482C-B20E-E16F9F452A7B}" type="presOf" srcId="{1643B0AF-B3A6-4F91-B465-40122B139203}" destId="{3AF5034B-54C0-4501-B0FA-22B6737E25E7}" srcOrd="0" destOrd="0" presId="urn:microsoft.com/office/officeart/2005/8/layout/venn1"/>
    <dgm:cxn modelId="{801AC013-F785-451C-A398-3375A1185EB6}" srcId="{6720CA81-ACCC-42F9-A8A7-4A277BFE3E5C}" destId="{9F5DB265-578B-4984-8CA4-D94BAFA77138}" srcOrd="1" destOrd="0" parTransId="{F7C537BA-C1B4-46BC-8211-3A3A0A31D7FA}" sibTransId="{38ADFBDE-AFDC-4265-B8AE-21782FFB86F0}"/>
    <dgm:cxn modelId="{A1B3A35C-C35B-4C6F-B95C-8D45157B8D50}" type="presOf" srcId="{631A765D-DB70-4F9D-ADA7-750CE9412C68}" destId="{64C98B6D-4C06-4653-AA62-FCE6D1938811}" srcOrd="0" destOrd="0" presId="urn:microsoft.com/office/officeart/2005/8/layout/venn1"/>
    <dgm:cxn modelId="{16E4B472-F65A-44AF-A492-95058EBEF6CD}" srcId="{6720CA81-ACCC-42F9-A8A7-4A277BFE3E5C}" destId="{1643B0AF-B3A6-4F91-B465-40122B139203}" srcOrd="0" destOrd="0" parTransId="{D0458A2F-40B7-445A-9EE2-9F7B256E4ED1}" sibTransId="{AD649BC1-D8CE-430E-AEE0-D68B5DE85F15}"/>
    <dgm:cxn modelId="{5E292275-5AFE-45BB-8AB8-6EAF519531DB}" type="presOf" srcId="{6720CA81-ACCC-42F9-A8A7-4A277BFE3E5C}" destId="{89E0D585-D7F8-464B-90F3-24710E8BA571}" srcOrd="0" destOrd="0" presId="urn:microsoft.com/office/officeart/2005/8/layout/venn1"/>
    <dgm:cxn modelId="{101A7094-A897-4A77-967B-94C31F5ACA9B}" type="presOf" srcId="{631A765D-DB70-4F9D-ADA7-750CE9412C68}" destId="{040BF608-1EC1-4AC7-8046-F82037FBDC0B}" srcOrd="1" destOrd="0" presId="urn:microsoft.com/office/officeart/2005/8/layout/venn1"/>
    <dgm:cxn modelId="{6113C2B1-1A45-4E11-813F-6C116EBACCAC}" type="presOf" srcId="{1643B0AF-B3A6-4F91-B465-40122B139203}" destId="{AB73B30C-6E8A-4CD4-BB20-91F86CC1134A}" srcOrd="1" destOrd="0" presId="urn:microsoft.com/office/officeart/2005/8/layout/venn1"/>
    <dgm:cxn modelId="{C042AFC4-77B1-44F0-86F4-A5DE609BD99D}" type="presOf" srcId="{9F5DB265-578B-4984-8CA4-D94BAFA77138}" destId="{0B06B9B5-A41A-4E19-8DDD-BA33B9E3BC86}" srcOrd="0" destOrd="0" presId="urn:microsoft.com/office/officeart/2005/8/layout/venn1"/>
    <dgm:cxn modelId="{73DD2C50-978E-4791-819B-48CE781A9E75}" srcId="{6720CA81-ACCC-42F9-A8A7-4A277BFE3E5C}" destId="{631A765D-DB70-4F9D-ADA7-750CE9412C68}" srcOrd="2" destOrd="0" parTransId="{0329A5D3-83B3-4653-96B7-06375EF3356E}" sibTransId="{4AB69B31-40C7-415C-AF4F-59D8F376988A}"/>
    <dgm:cxn modelId="{6C2C7970-A65F-432D-BB2F-CC91E419E000}" type="presOf" srcId="{9F5DB265-578B-4984-8CA4-D94BAFA77138}" destId="{092FE369-26E3-47A5-9C06-D8A47C64175A}" srcOrd="1" destOrd="0" presId="urn:microsoft.com/office/officeart/2005/8/layout/venn1"/>
    <dgm:cxn modelId="{7502323B-F561-4F92-9325-308D6C6E851A}" type="presParOf" srcId="{89E0D585-D7F8-464B-90F3-24710E8BA571}" destId="{3AF5034B-54C0-4501-B0FA-22B6737E25E7}" srcOrd="0" destOrd="0" presId="urn:microsoft.com/office/officeart/2005/8/layout/venn1"/>
    <dgm:cxn modelId="{F191A1CD-1CC3-4357-8E0E-9E40F5EB835F}" type="presParOf" srcId="{89E0D585-D7F8-464B-90F3-24710E8BA571}" destId="{AB73B30C-6E8A-4CD4-BB20-91F86CC1134A}" srcOrd="1" destOrd="0" presId="urn:microsoft.com/office/officeart/2005/8/layout/venn1"/>
    <dgm:cxn modelId="{625500D1-2071-471E-A943-E7B632EF7275}" type="presParOf" srcId="{89E0D585-D7F8-464B-90F3-24710E8BA571}" destId="{0B06B9B5-A41A-4E19-8DDD-BA33B9E3BC86}" srcOrd="2" destOrd="0" presId="urn:microsoft.com/office/officeart/2005/8/layout/venn1"/>
    <dgm:cxn modelId="{DD135524-507D-47AC-AE91-3345305B852D}" type="presParOf" srcId="{89E0D585-D7F8-464B-90F3-24710E8BA571}" destId="{092FE369-26E3-47A5-9C06-D8A47C64175A}" srcOrd="3" destOrd="0" presId="urn:microsoft.com/office/officeart/2005/8/layout/venn1"/>
    <dgm:cxn modelId="{A69CD259-2E70-40F2-9138-20AA91194076}" type="presParOf" srcId="{89E0D585-D7F8-464B-90F3-24710E8BA571}" destId="{64C98B6D-4C06-4653-AA62-FCE6D1938811}" srcOrd="4" destOrd="0" presId="urn:microsoft.com/office/officeart/2005/8/layout/venn1"/>
    <dgm:cxn modelId="{5479F92F-385D-4516-A6D1-E09727780F4F}" type="presParOf" srcId="{89E0D585-D7F8-464B-90F3-24710E8BA571}" destId="{040BF608-1EC1-4AC7-8046-F82037FBDC0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F613C-37D8-496E-9766-B7C36BFC6804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633B8B3A-A6A1-4C24-A013-F5E8CBE9889A}">
      <dgm:prSet phldrT="[Text]" custT="1"/>
      <dgm:spPr/>
      <dgm:t>
        <a:bodyPr/>
        <a:lstStyle/>
        <a:p>
          <a:pPr algn="l"/>
          <a:r>
            <a:rPr lang="sk-SK" sz="1700" dirty="0" smtClean="0"/>
            <a:t>Tréning zručností</a:t>
          </a:r>
          <a:endParaRPr lang="sk-SK" sz="1700" dirty="0"/>
        </a:p>
      </dgm:t>
    </dgm:pt>
    <dgm:pt modelId="{A8E6CCF8-F5D7-4D5D-9280-A1E30A3EFA6A}" type="parTrans" cxnId="{71781848-8253-491A-8BEF-8770BB81587B}">
      <dgm:prSet/>
      <dgm:spPr/>
      <dgm:t>
        <a:bodyPr/>
        <a:lstStyle/>
        <a:p>
          <a:endParaRPr lang="sk-SK"/>
        </a:p>
      </dgm:t>
    </dgm:pt>
    <dgm:pt modelId="{59E04232-48F9-4F80-8457-855BBFB72AE5}" type="sibTrans" cxnId="{71781848-8253-491A-8BEF-8770BB81587B}">
      <dgm:prSet/>
      <dgm:spPr/>
      <dgm:t>
        <a:bodyPr/>
        <a:lstStyle/>
        <a:p>
          <a:endParaRPr lang="sk-SK"/>
        </a:p>
      </dgm:t>
    </dgm:pt>
    <dgm:pt modelId="{35B1AEA8-70A9-469D-994E-37A2073CF5D4}">
      <dgm:prSet phldrT="[Text]" custT="1"/>
      <dgm:spPr/>
      <dgm:t>
        <a:bodyPr/>
        <a:lstStyle/>
        <a:p>
          <a:r>
            <a:rPr lang="sk-SK" sz="1700" dirty="0" smtClean="0"/>
            <a:t>Učiace sa skupiny</a:t>
          </a:r>
          <a:endParaRPr lang="sk-SK" sz="1700" dirty="0"/>
        </a:p>
      </dgm:t>
    </dgm:pt>
    <dgm:pt modelId="{DAE2850D-3160-40B1-B2B3-FB1A0E2E20F9}" type="parTrans" cxnId="{8C395477-3505-4704-9ACC-29A27DAC46C8}">
      <dgm:prSet/>
      <dgm:spPr/>
      <dgm:t>
        <a:bodyPr/>
        <a:lstStyle/>
        <a:p>
          <a:endParaRPr lang="sk-SK"/>
        </a:p>
      </dgm:t>
    </dgm:pt>
    <dgm:pt modelId="{FDC774F1-08E6-49F2-AC22-933AC7780827}" type="sibTrans" cxnId="{8C395477-3505-4704-9ACC-29A27DAC46C8}">
      <dgm:prSet/>
      <dgm:spPr/>
      <dgm:t>
        <a:bodyPr/>
        <a:lstStyle/>
        <a:p>
          <a:endParaRPr lang="sk-SK"/>
        </a:p>
      </dgm:t>
    </dgm:pt>
    <dgm:pt modelId="{4E9E72F1-D157-4EEA-AF35-C4115A28B593}">
      <dgm:prSet phldrT="[Text]" custT="1"/>
      <dgm:spPr/>
      <dgm:t>
        <a:bodyPr/>
        <a:lstStyle/>
        <a:p>
          <a:pPr algn="r"/>
          <a:r>
            <a:rPr lang="sk-SK" sz="1700" dirty="0" err="1" smtClean="0"/>
            <a:t>Koučing</a:t>
          </a:r>
          <a:endParaRPr lang="sk-SK" sz="1700" dirty="0"/>
        </a:p>
      </dgm:t>
    </dgm:pt>
    <dgm:pt modelId="{C2B56D11-DB4E-4E6A-BA02-0EB9A0200813}" type="parTrans" cxnId="{75095A7D-9686-451F-A502-B1C4188D3EAE}">
      <dgm:prSet/>
      <dgm:spPr/>
      <dgm:t>
        <a:bodyPr/>
        <a:lstStyle/>
        <a:p>
          <a:endParaRPr lang="sk-SK"/>
        </a:p>
      </dgm:t>
    </dgm:pt>
    <dgm:pt modelId="{6A52C215-243E-475A-8E99-5CF83B3BFC41}" type="sibTrans" cxnId="{75095A7D-9686-451F-A502-B1C4188D3EAE}">
      <dgm:prSet/>
      <dgm:spPr/>
      <dgm:t>
        <a:bodyPr/>
        <a:lstStyle/>
        <a:p>
          <a:endParaRPr lang="sk-SK"/>
        </a:p>
      </dgm:t>
    </dgm:pt>
    <dgm:pt modelId="{197D3DFA-40B8-48E6-9D3D-A655C2288910}" type="pres">
      <dgm:prSet presAssocID="{889F613C-37D8-496E-9766-B7C36BFC6804}" presName="Name0" presStyleCnt="0">
        <dgm:presLayoutVars>
          <dgm:chMax val="7"/>
          <dgm:dir/>
          <dgm:resizeHandles val="exact"/>
        </dgm:presLayoutVars>
      </dgm:prSet>
      <dgm:spPr/>
    </dgm:pt>
    <dgm:pt modelId="{D5F265B8-767E-4A7D-BFC8-7FDE01E292AD}" type="pres">
      <dgm:prSet presAssocID="{889F613C-37D8-496E-9766-B7C36BFC6804}" presName="ellipse1" presStyleLbl="vennNode1" presStyleIdx="0" presStyleCnt="3" custLinFactNeighborX="10550" custLinFactNeighborY="220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9873BB3-FCEF-4CC3-A59D-49259FAD20FF}" type="pres">
      <dgm:prSet presAssocID="{889F613C-37D8-496E-9766-B7C36BFC6804}" presName="ellipse2" presStyleLbl="vennNode1" presStyleIdx="1" presStyleCnt="3" custLinFactNeighborX="-3162" custLinFactNeighborY="88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1DC2B3-74CB-40FF-A38D-21FDA3439A84}" type="pres">
      <dgm:prSet presAssocID="{889F613C-37D8-496E-9766-B7C36BFC6804}" presName="ellipse3" presStyleLbl="vennNode1" presStyleIdx="2" presStyleCnt="3" custLinFactNeighborX="-12500" custLinFactNeighborY="487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6778E0C-1F77-45B6-8926-4E80CE1E7B4F}" type="presOf" srcId="{633B8B3A-A6A1-4C24-A013-F5E8CBE9889A}" destId="{D5F265B8-767E-4A7D-BFC8-7FDE01E292AD}" srcOrd="0" destOrd="0" presId="urn:microsoft.com/office/officeart/2005/8/layout/rings+Icon"/>
    <dgm:cxn modelId="{C1533B7E-D4E1-4A3C-A1C9-1A54DE7A6472}" type="presOf" srcId="{889F613C-37D8-496E-9766-B7C36BFC6804}" destId="{197D3DFA-40B8-48E6-9D3D-A655C2288910}" srcOrd="0" destOrd="0" presId="urn:microsoft.com/office/officeart/2005/8/layout/rings+Icon"/>
    <dgm:cxn modelId="{8C395477-3505-4704-9ACC-29A27DAC46C8}" srcId="{889F613C-37D8-496E-9766-B7C36BFC6804}" destId="{35B1AEA8-70A9-469D-994E-37A2073CF5D4}" srcOrd="1" destOrd="0" parTransId="{DAE2850D-3160-40B1-B2B3-FB1A0E2E20F9}" sibTransId="{FDC774F1-08E6-49F2-AC22-933AC7780827}"/>
    <dgm:cxn modelId="{71781848-8253-491A-8BEF-8770BB81587B}" srcId="{889F613C-37D8-496E-9766-B7C36BFC6804}" destId="{633B8B3A-A6A1-4C24-A013-F5E8CBE9889A}" srcOrd="0" destOrd="0" parTransId="{A8E6CCF8-F5D7-4D5D-9280-A1E30A3EFA6A}" sibTransId="{59E04232-48F9-4F80-8457-855BBFB72AE5}"/>
    <dgm:cxn modelId="{75095A7D-9686-451F-A502-B1C4188D3EAE}" srcId="{889F613C-37D8-496E-9766-B7C36BFC6804}" destId="{4E9E72F1-D157-4EEA-AF35-C4115A28B593}" srcOrd="2" destOrd="0" parTransId="{C2B56D11-DB4E-4E6A-BA02-0EB9A0200813}" sibTransId="{6A52C215-243E-475A-8E99-5CF83B3BFC41}"/>
    <dgm:cxn modelId="{184C8DE7-0E83-4F01-9A09-FA9A85191927}" type="presOf" srcId="{4E9E72F1-D157-4EEA-AF35-C4115A28B593}" destId="{891DC2B3-74CB-40FF-A38D-21FDA3439A84}" srcOrd="0" destOrd="0" presId="urn:microsoft.com/office/officeart/2005/8/layout/rings+Icon"/>
    <dgm:cxn modelId="{040896DB-AF84-48B9-8529-30EB0E4E69AE}" type="presOf" srcId="{35B1AEA8-70A9-469D-994E-37A2073CF5D4}" destId="{A9873BB3-FCEF-4CC3-A59D-49259FAD20FF}" srcOrd="0" destOrd="0" presId="urn:microsoft.com/office/officeart/2005/8/layout/rings+Icon"/>
    <dgm:cxn modelId="{950330C5-8D9D-41DB-AE8B-FAF0B1E47E57}" type="presParOf" srcId="{197D3DFA-40B8-48E6-9D3D-A655C2288910}" destId="{D5F265B8-767E-4A7D-BFC8-7FDE01E292AD}" srcOrd="0" destOrd="0" presId="urn:microsoft.com/office/officeart/2005/8/layout/rings+Icon"/>
    <dgm:cxn modelId="{C84A9A73-8716-4FE3-A434-D14D1B1C99D5}" type="presParOf" srcId="{197D3DFA-40B8-48E6-9D3D-A655C2288910}" destId="{A9873BB3-FCEF-4CC3-A59D-49259FAD20FF}" srcOrd="1" destOrd="0" presId="urn:microsoft.com/office/officeart/2005/8/layout/rings+Icon"/>
    <dgm:cxn modelId="{A9321D15-9ED0-45CA-BAD4-03ED870B4935}" type="presParOf" srcId="{197D3DFA-40B8-48E6-9D3D-A655C2288910}" destId="{891DC2B3-74CB-40FF-A38D-21FDA3439A84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5034B-54C0-4501-B0FA-22B6737E25E7}">
      <dsp:nvSpPr>
        <dsp:cNvPr id="0" name=""/>
        <dsp:cNvSpPr/>
      </dsp:nvSpPr>
      <dsp:spPr>
        <a:xfrm>
          <a:off x="1344278" y="36496"/>
          <a:ext cx="1751841" cy="1751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err="1" smtClean="0"/>
            <a:t>Workshopy</a:t>
          </a:r>
          <a:endParaRPr lang="sk-SK" sz="1700" kern="1200" dirty="0"/>
        </a:p>
      </dsp:txBody>
      <dsp:txXfrm>
        <a:off x="1577857" y="343068"/>
        <a:ext cx="1284683" cy="788328"/>
      </dsp:txXfrm>
    </dsp:sp>
    <dsp:sp modelId="{0B06B9B5-A41A-4E19-8DDD-BA33B9E3BC86}">
      <dsp:nvSpPr>
        <dsp:cNvPr id="0" name=""/>
        <dsp:cNvSpPr/>
      </dsp:nvSpPr>
      <dsp:spPr>
        <a:xfrm>
          <a:off x="1976401" y="1131397"/>
          <a:ext cx="1751841" cy="1751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smtClean="0"/>
            <a:t>Externí odborníci</a:t>
          </a:r>
          <a:endParaRPr lang="sk-SK" sz="1700" kern="1200" dirty="0"/>
        </a:p>
      </dsp:txBody>
      <dsp:txXfrm>
        <a:off x="2512172" y="1583956"/>
        <a:ext cx="1051104" cy="963512"/>
      </dsp:txXfrm>
    </dsp:sp>
    <dsp:sp modelId="{64C98B6D-4C06-4653-AA62-FCE6D1938811}">
      <dsp:nvSpPr>
        <dsp:cNvPr id="0" name=""/>
        <dsp:cNvSpPr/>
      </dsp:nvSpPr>
      <dsp:spPr>
        <a:xfrm>
          <a:off x="712156" y="1131397"/>
          <a:ext cx="1751841" cy="17518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err="1" smtClean="0"/>
            <a:t>Donori</a:t>
          </a:r>
          <a:r>
            <a:rPr lang="sk-SK" sz="1700" kern="1200" dirty="0" smtClean="0"/>
            <a:t>/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smtClean="0"/>
            <a:t>rodičia</a:t>
          </a:r>
          <a:endParaRPr lang="sk-SK" sz="1700" kern="1200" dirty="0"/>
        </a:p>
      </dsp:txBody>
      <dsp:txXfrm>
        <a:off x="877121" y="1583956"/>
        <a:ext cx="1051104" cy="963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265B8-767E-4A7D-BFC8-7FDE01E292AD}">
      <dsp:nvSpPr>
        <dsp:cNvPr id="0" name=""/>
        <dsp:cNvSpPr/>
      </dsp:nvSpPr>
      <dsp:spPr>
        <a:xfrm>
          <a:off x="393770" y="38128"/>
          <a:ext cx="1727645" cy="17276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smtClean="0"/>
            <a:t>Tréning zručností</a:t>
          </a:r>
          <a:endParaRPr lang="sk-SK" sz="1700" kern="1200" dirty="0"/>
        </a:p>
      </dsp:txBody>
      <dsp:txXfrm>
        <a:off x="646778" y="291132"/>
        <a:ext cx="1221629" cy="1221612"/>
      </dsp:txXfrm>
    </dsp:sp>
    <dsp:sp modelId="{A9873BB3-FCEF-4CC3-A59D-49259FAD20FF}">
      <dsp:nvSpPr>
        <dsp:cNvPr id="0" name=""/>
        <dsp:cNvSpPr/>
      </dsp:nvSpPr>
      <dsp:spPr>
        <a:xfrm>
          <a:off x="1046110" y="1152227"/>
          <a:ext cx="1727645" cy="17276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smtClean="0"/>
            <a:t>Učiace sa skupiny</a:t>
          </a:r>
          <a:endParaRPr lang="sk-SK" sz="1700" kern="1200" dirty="0"/>
        </a:p>
      </dsp:txBody>
      <dsp:txXfrm>
        <a:off x="1299118" y="1405231"/>
        <a:ext cx="1221629" cy="1221612"/>
      </dsp:txXfrm>
    </dsp:sp>
    <dsp:sp modelId="{891DC2B3-74CB-40FF-A38D-21FDA3439A84}">
      <dsp:nvSpPr>
        <dsp:cNvPr id="0" name=""/>
        <dsp:cNvSpPr/>
      </dsp:nvSpPr>
      <dsp:spPr>
        <a:xfrm>
          <a:off x="1772965" y="84256"/>
          <a:ext cx="1727645" cy="17276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err="1" smtClean="0"/>
            <a:t>Koučing</a:t>
          </a:r>
          <a:endParaRPr lang="sk-SK" sz="1700" kern="1200" dirty="0"/>
        </a:p>
      </dsp:txBody>
      <dsp:txXfrm>
        <a:off x="2025973" y="337260"/>
        <a:ext cx="1221629" cy="1221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repojené kruhy"/>
  <dgm:desc val="Slúži na znázornenie prekrývania alebo prepojenia myšlienok alebo koncepcií. Prvých sedem riadkov textu úrovne 1 zodpovedá kruhu. Nepoužitý text sa nezobrazí, po prepnutí rozložení však zostáva k dispozícii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4072" cy="496491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8846" y="3"/>
            <a:ext cx="2944072" cy="496491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r">
              <a:defRPr sz="1200"/>
            </a:lvl1pPr>
          </a:lstStyle>
          <a:p>
            <a:fld id="{37C378B0-FAE6-41D0-808A-B910F0A366A7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4" y="9433327"/>
            <a:ext cx="2944072" cy="496491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l">
              <a:defRPr sz="1200"/>
            </a:lvl1pPr>
          </a:lstStyle>
          <a:p>
            <a:r>
              <a:rPr lang="sk-SK" smtClean="0"/>
              <a:t>Microsoft        Asociácia S. Kovalikovej – Vzdelávanie pre 21.storočie na Slovensku  2014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8846" y="9433327"/>
            <a:ext cx="2944072" cy="496491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r">
              <a:defRPr sz="1200"/>
            </a:lvl1pPr>
          </a:lstStyle>
          <a:p>
            <a:fld id="{323B89C4-CD8C-4CD8-B3C4-DE45F63E919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4594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4283" cy="496570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8648" y="4"/>
            <a:ext cx="2944283" cy="496570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r">
              <a:defRPr sz="1200"/>
            </a:lvl1pPr>
          </a:lstStyle>
          <a:p>
            <a:fld id="{E5E6FD1A-529A-4C0E-87CB-151342B74AEF}" type="datetimeFigureOut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0938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4" rIns="91407" bIns="45704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1" y="4717417"/>
            <a:ext cx="5435600" cy="4469130"/>
          </a:xfrm>
          <a:prstGeom prst="rect">
            <a:avLst/>
          </a:prstGeom>
        </p:spPr>
        <p:txBody>
          <a:bodyPr vert="horz" lIns="91407" tIns="45704" rIns="91407" bIns="45704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5" y="9433109"/>
            <a:ext cx="2944283" cy="496570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l">
              <a:defRPr sz="1200"/>
            </a:lvl1pPr>
          </a:lstStyle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8648" y="9433109"/>
            <a:ext cx="2944283" cy="496570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r">
              <a:defRPr sz="1200"/>
            </a:lvl1pPr>
          </a:lstStyle>
          <a:p>
            <a:fld id="{5AF11089-0F1D-40EF-8A40-51DC65E1B4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9425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DB1CA-96A2-4D95-91B7-29E59AACE165}" type="slidenum">
              <a:rPr lang="sk-SK" smtClean="0">
                <a:solidFill>
                  <a:prstClr val="black"/>
                </a:solidFill>
              </a:rPr>
              <a:pPr/>
              <a:t>1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Pri 5 využiť plánovací</a:t>
            </a:r>
            <a:r>
              <a:rPr lang="sk-SK" baseline="0" dirty="0" smtClean="0"/>
              <a:t> hárok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8819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GB – 2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roč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</a:t>
            </a:r>
            <a:r>
              <a:rPr lang="sk-SK" dirty="0" err="1" smtClean="0"/>
              <a:t>é</a:t>
            </a:r>
            <a:r>
              <a:rPr lang="sk-SK" dirty="0" smtClean="0"/>
              <a:t> štúdium, na základe </a:t>
            </a:r>
            <a:r>
              <a:rPr lang="sk-SK" dirty="0" err="1" smtClean="0"/>
              <a:t>ktoreého</a:t>
            </a:r>
            <a:r>
              <a:rPr lang="sk-SK" dirty="0" smtClean="0"/>
              <a:t> dostanú certifikát... Stretnutie 1x </a:t>
            </a:r>
            <a:r>
              <a:rPr lang="sk-SK" dirty="0" err="1" smtClean="0"/>
              <a:t>mesacne</a:t>
            </a:r>
            <a:r>
              <a:rPr lang="sk-SK" dirty="0" smtClean="0"/>
              <a:t>, predstavenie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robim</a:t>
            </a:r>
            <a:r>
              <a:rPr lang="sk-SK" baseline="0" dirty="0" smtClean="0"/>
              <a:t>,  alebo 4 semináre na vybrané témy, ktoré riešia spolu, ...</a:t>
            </a:r>
            <a:r>
              <a:rPr lang="sk-SK" dirty="0" smtClean="0"/>
              <a:t> </a:t>
            </a:r>
            <a:r>
              <a:rPr lang="sk-SK" dirty="0" err="1" smtClean="0"/>
              <a:t>zaverecná</a:t>
            </a:r>
            <a:r>
              <a:rPr lang="sk-SK" dirty="0" smtClean="0"/>
              <a:t> prezentácie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9582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Skúsenosti odporúčania z organizovania učiacich sa skupín ...kluby </a:t>
            </a:r>
            <a:r>
              <a:rPr lang="sk-SK" baseline="0" dirty="0" smtClean="0"/>
              <a:t> moderných učiteľov...neformálne/</a:t>
            </a:r>
            <a:r>
              <a:rPr lang="sk-SK" baseline="0" dirty="0" err="1" smtClean="0"/>
              <a:t>peer</a:t>
            </a:r>
            <a:r>
              <a:rPr lang="sk-SK" baseline="0" dirty="0" smtClean="0"/>
              <a:t> </a:t>
            </a:r>
            <a:r>
              <a:rPr lang="sk-SK" baseline="0" dirty="0" err="1" smtClean="0"/>
              <a:t>learning</a:t>
            </a:r>
            <a:r>
              <a:rPr lang="sk-SK" baseline="0" dirty="0" smtClean="0"/>
              <a:t>...akú podporu môžu dať  </a:t>
            </a:r>
            <a:r>
              <a:rPr lang="sk-SK" baseline="0" dirty="0" err="1" smtClean="0"/>
              <a:t>raditelia</a:t>
            </a:r>
            <a:r>
              <a:rPr lang="sk-SK" baseline="0" dirty="0" smtClean="0"/>
              <a:t>...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161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Metóda nie je vhodná pre</a:t>
            </a:r>
            <a:r>
              <a:rPr lang="sk-SK" baseline="0" dirty="0" smtClean="0"/>
              <a:t> zloženie skupiny kde sú napäté alebo konfliktné vzťahy.  Zloženie skupiny na základe vzájomnej voľby aby sa zabezpečila základná dôvera a otvorenosť.. Dôležitá je čo najväčšia rôznorodosť.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Vytvpriť</a:t>
            </a:r>
            <a:r>
              <a:rPr lang="sk-SK" baseline="0" dirty="0" smtClean="0"/>
              <a:t> skupiny nové na základe dôvery ..... Byť naj </a:t>
            </a:r>
            <a:r>
              <a:rPr lang="sk-SK" baseline="0" dirty="0" err="1" smtClean="0"/>
              <a:t>bližie</a:t>
            </a:r>
            <a:r>
              <a:rPr lang="sk-SK" baseline="0" dirty="0" smtClean="0"/>
              <a:t> k človeku  ku ktorému mám blízko? ....ako dať do skupín....nie skupiny zo škôl....</a:t>
            </a:r>
            <a:r>
              <a:rPr lang="sk-SK" dirty="0" smtClean="0"/>
              <a:t>Pri</a:t>
            </a:r>
            <a:r>
              <a:rPr lang="sk-SK" baseline="0" dirty="0" smtClean="0"/>
              <a:t> menej skúsených skupinách alebo pri väčšom počte členov je vhodná prítomnosť facilitátora, ktorý usmerňuje proces a dohliada na čas. </a:t>
            </a:r>
          </a:p>
          <a:p>
            <a:r>
              <a:rPr lang="sk-SK" baseline="0" dirty="0" smtClean="0"/>
              <a:t>Vhodné je dohodnúť si pravidlá: snaha pomôcť a učiť sa, diskrétnosť, otvorenosť, nekritizovať, k veci, </a:t>
            </a:r>
            <a:r>
              <a:rPr lang="sk-SK" baseline="0" dirty="0" err="1" smtClean="0"/>
              <a:t>can-do</a:t>
            </a:r>
            <a:r>
              <a:rPr lang="sk-SK" baseline="0" dirty="0" smtClean="0"/>
              <a:t> prístup (nehovoríme čo sa nedá), oceniť, poďakovať, jeden člen aj riadi proces – aby bol produktívny v danom čase/ pravidlá povedať TP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vytlačiť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6872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Ktorý</a:t>
            </a:r>
            <a:r>
              <a:rPr lang="sk-SK" baseline="0" dirty="0" smtClean="0"/>
              <a:t> s krokov by bol dôležitý u vás v škole, povedzte to </a:t>
            </a:r>
            <a:r>
              <a:rPr lang="sk-SK" baseline="0" dirty="0" err="1" smtClean="0"/>
              <a:t>susedovi</a:t>
            </a:r>
            <a:r>
              <a:rPr lang="sk-SK" dirty="0" err="1" smtClean="0"/>
              <a:t>CV</a:t>
            </a:r>
            <a:r>
              <a:rPr lang="sk-SK" dirty="0" smtClean="0"/>
              <a:t> - Zadanie:</a:t>
            </a:r>
          </a:p>
          <a:p>
            <a:r>
              <a:rPr lang="sk-SK" i="1" dirty="0" smtClean="0"/>
              <a:t>Ktoré podmienky učenia potrebujete viac posilniť na Vašej škole? Ako to môžete urobiť?  Zapíšte si Vaše myšlienky na ho s grafom . Prediskutuje  vaše myšlienky so susedom (vo dvojiciach)</a:t>
            </a:r>
            <a:endParaRPr lang="sk-SK" i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k-SK" i="1" dirty="0" smtClean="0"/>
              <a:t>Písomne lístky/ post </a:t>
            </a:r>
            <a:r>
              <a:rPr lang="sk-SK" i="1" dirty="0" err="1" smtClean="0"/>
              <a:t>its</a:t>
            </a:r>
            <a:r>
              <a:rPr lang="sk-SK" i="1" dirty="0" smtClean="0"/>
              <a:t> /kartičky a každý napíše  reflexiu </a:t>
            </a:r>
          </a:p>
          <a:p>
            <a:pPr eaLnBrk="1" hangingPunct="1"/>
            <a:r>
              <a:rPr lang="sk-SK" i="1" dirty="0" smtClean="0"/>
              <a:t>Potom kto</a:t>
            </a:r>
            <a:r>
              <a:rPr lang="sk-SK" i="1" baseline="0" dirty="0" smtClean="0"/>
              <a:t> chce – zdieľanie so všetkými, príp. ocenenia </a:t>
            </a:r>
            <a:endParaRPr lang="sk-SK" i="1" dirty="0" smtClean="0"/>
          </a:p>
        </p:txBody>
      </p:sp>
      <p:sp>
        <p:nvSpPr>
          <p:cNvPr id="63492" name="Zástupný symbol čísla snímky 3"/>
          <p:cNvSpPr txBox="1">
            <a:spLocks noGrp="1"/>
          </p:cNvSpPr>
          <p:nvPr/>
        </p:nvSpPr>
        <p:spPr bwMode="auto">
          <a:xfrm>
            <a:off x="3848105" y="9432932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46509B0-9540-4ABC-8066-678B6C0EFB4A}" type="slidenum">
              <a:rPr lang="sk-SK" sz="1200"/>
              <a:pPr algn="r" eaLnBrk="1" hangingPunct="1"/>
              <a:t>20</a:t>
            </a:fld>
            <a:endParaRPr lang="sk-SK" sz="120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A0303E-1F50-425F-AB2E-B7D9E0C82CF8}" type="slidenum">
              <a:rPr lang="sk-SK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sk-SK" smtClean="0">
              <a:solidFill>
                <a:prstClr val="black"/>
              </a:solidFill>
            </a:endParaRPr>
          </a:p>
        </p:txBody>
      </p:sp>
      <p:sp>
        <p:nvSpPr>
          <p:cNvPr id="655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4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90" rIns="91378" bIns="45690"/>
          <a:lstStyle/>
          <a:p>
            <a:pPr defTabSz="455951">
              <a:spcBef>
                <a:spcPct val="0"/>
              </a:spcBef>
            </a:pPr>
            <a:endParaRPr lang="sk-SK" smtClean="0"/>
          </a:p>
        </p:txBody>
      </p:sp>
      <p:sp>
        <p:nvSpPr>
          <p:cNvPr id="65541" name="Slide Number Placeholder 3"/>
          <p:cNvSpPr txBox="1">
            <a:spLocks noGrp="1"/>
          </p:cNvSpPr>
          <p:nvPr/>
        </p:nvSpPr>
        <p:spPr bwMode="auto">
          <a:xfrm>
            <a:off x="3848105" y="9432931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90" rIns="91378" bIns="45690" anchor="b"/>
          <a:lstStyle>
            <a:lvl1pPr defTabSz="44767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767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767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767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7675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47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47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47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476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92DE28D-3AC7-4CFC-B66F-291BA081F9B7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algn="r" eaLnBrk="1" hangingPunct="1"/>
              <a:t>21</a:t>
            </a:fld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Dnes sa sústredíme na rolu tých, ktorí riadia,</a:t>
            </a:r>
            <a:r>
              <a:rPr lang="sk-SK" baseline="0" dirty="0" smtClean="0"/>
              <a:t> vedú školy, tímy, jednotlivcov. Pozrieme sa na to, aké prístupy štýly vedenia podporujú inovácie a zmeny na škole a ako utvárať prostredie, podnecujúce učenie jednotlivcov, tímov a školy ako celku. </a:t>
            </a:r>
          </a:p>
          <a:p>
            <a:endParaRPr lang="sk-SK" baseline="0" dirty="0" smtClean="0"/>
          </a:p>
          <a:p>
            <a:r>
              <a:rPr lang="sk-SK" baseline="0" dirty="0" err="1" smtClean="0"/>
              <a:t>Navthované</a:t>
            </a:r>
            <a:r>
              <a:rPr lang="sk-SK" baseline="0" dirty="0" smtClean="0"/>
              <a:t> pravidlá ako budeme pracovať....plagát z minula....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Dnešná téma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DB1CA-96A2-4D95-91B7-29E59AACE165}" type="slidenum">
              <a:rPr lang="sk-SK" smtClean="0">
                <a:solidFill>
                  <a:prstClr val="black"/>
                </a:solidFill>
              </a:rPr>
              <a:pPr/>
              <a:t>3</a:t>
            </a:fld>
            <a:endParaRPr lang="sk-SK">
              <a:solidFill>
                <a:prstClr val="black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Microsoft        Asociácia S.Kovalikovej – Vzdelávanie pre 21.storčie na Slovensku Tatiana Piovarčiová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639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334EB-101A-4017-A2EB-6A5FAAE2C8E4}" type="slidenum">
              <a:rPr lang="sk-SK" smtClean="0">
                <a:solidFill>
                  <a:prstClr val="black"/>
                </a:solidFill>
              </a:rPr>
              <a:pPr/>
              <a:t>4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16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Rozvojový cyklus- vlani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Zopakovanie z minula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5 krokov diskusia v dvojici – ako som porozumel </a:t>
            </a:r>
            <a:r>
              <a:rPr lang="sk-SK" dirty="0" err="1" smtClean="0"/>
              <a:t>urovniam</a:t>
            </a:r>
            <a:r>
              <a:rPr lang="sk-SK" dirty="0" smtClean="0"/>
              <a:t> rozvoja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zrucnosti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97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vysvetleni</a:t>
            </a:r>
            <a:r>
              <a:rPr lang="sk-SK" baseline="0" dirty="0" smtClean="0"/>
              <a:t> rozdať HO a snažiť sa viesť rozhovor na plánovanie učenia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Akoo</a:t>
            </a:r>
            <a:r>
              <a:rPr lang="sk-SK" dirty="0" smtClean="0"/>
              <a:t> funguje </a:t>
            </a:r>
            <a:r>
              <a:rPr lang="sk-SK" dirty="0" err="1" smtClean="0"/>
              <a:t>koučing</a:t>
            </a:r>
            <a:r>
              <a:rPr lang="sk-SK" dirty="0" smtClean="0"/>
              <a:t> pri v- chceme </a:t>
            </a:r>
            <a:r>
              <a:rPr lang="sk-SK" dirty="0" err="1" smtClean="0"/>
              <a:t>vam</a:t>
            </a:r>
            <a:r>
              <a:rPr lang="sk-SK" dirty="0" smtClean="0"/>
              <a:t> ukázať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Microsoft        Asociácia S. Kovalikovej – Vzdelávanie pre 21.storočie na Slovensku  2014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11089-0F1D-40EF-8A40-51DC65E1B489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072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F2DE45-26FB-48A6-9159-75F57DC415C2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k-SK" smtClean="0">
                <a:solidFill>
                  <a:srgbClr val="94C600"/>
                </a:solidFill>
              </a:rPr>
              <a:t>Microsoft pre školstvo    Asociácia S. Kovalikovej-Vzdelávanie pre 21. storočie na Slovensku     Halašová, Piovarčiová 2015</a:t>
            </a:r>
            <a:endParaRPr lang="sk-SK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C6D3DF-7A39-40FD-AED1-AAAA68D74797}" type="slidenum">
              <a:rPr lang="sk-SK" smtClean="0">
                <a:solidFill>
                  <a:srgbClr val="94C600"/>
                </a:solidFill>
              </a:rPr>
              <a:pPr/>
              <a:t>‹#›</a:t>
            </a:fld>
            <a:endParaRPr lang="sk-SK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1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3A09-D34B-4F99-8B02-39CAB9310554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00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1FC-707A-4B69-AE74-35C378708002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1515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671424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1600200"/>
            <a:ext cx="7781040" cy="4530360"/>
          </a:xfrm>
        </p:spPr>
        <p:txBody>
          <a:bodyPr/>
          <a:lstStyle>
            <a:lvl1pPr marL="285750" indent="-285750">
              <a:spcAft>
                <a:spcPts val="0"/>
              </a:spcAft>
              <a:buClr>
                <a:srgbClr val="5490CA"/>
              </a:buClr>
              <a:buSzPct val="110000"/>
              <a:buFont typeface="Arial"/>
              <a:buChar char="•"/>
              <a:defRPr sz="1800">
                <a:solidFill>
                  <a:srgbClr val="000000"/>
                </a:solidFill>
                <a:effectLst/>
              </a:defRPr>
            </a:lvl1pPr>
            <a:lvl2pPr marL="569913" indent="-284163">
              <a:buFont typeface="Lucida Grande"/>
              <a:buChar char="-"/>
              <a:defRPr sz="1600">
                <a:solidFill>
                  <a:srgbClr val="000000"/>
                </a:solidFill>
              </a:defRPr>
            </a:lvl2pPr>
            <a:lvl3pPr marL="855663" indent="-285750">
              <a:defRPr sz="1600">
                <a:solidFill>
                  <a:srgbClr val="000000"/>
                </a:solidFill>
              </a:defRPr>
            </a:lvl3pPr>
            <a:lvl4pPr marL="1139825" indent="-284163">
              <a:defRPr sz="16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3645421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488409-E67C-4FC6-A04F-C8E81D7C2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C46-7297-4980-AA73-798B162F3E9E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756084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Microsoft pre školstvo    Asociácia S. Kovalikovej-Vzdelávanie pre 21. storočie na Slovensku     Halašová, Piovarčiová 2015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k-SK" dirty="0" smtClean="0"/>
              <a:t>www.skola21.sk</a:t>
            </a:r>
          </a:p>
        </p:txBody>
      </p:sp>
    </p:spTree>
    <p:extLst>
      <p:ext uri="{BB962C8B-B14F-4D97-AF65-F5344CB8AC3E}">
        <p14:creationId xmlns:p14="http://schemas.microsoft.com/office/powerpoint/2010/main" val="61939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569-2C0C-4178-9800-28B5BB6F9B10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514" y="6397872"/>
            <a:ext cx="8035290" cy="365125"/>
          </a:xfrm>
          <a:prstGeom prst="rect">
            <a:avLst/>
          </a:prstGeom>
        </p:spPr>
        <p:txBody>
          <a:bodyPr/>
          <a:lstStyle/>
          <a:p>
            <a:r>
              <a:rPr lang="sk-SK" smtClean="0">
                <a:solidFill>
                  <a:srgbClr val="94C600"/>
                </a:solidFill>
              </a:rPr>
              <a:t>Microsoft pre školstvo    Asociácia S. Kovalikovej-Vzdelávanie pre 21. storočie na Slovensku     Halašová, Piovarčiová 2015</a:t>
            </a:r>
            <a:endParaRPr lang="sk-SK" dirty="0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 userDrawn="1"/>
        </p:nvSpPr>
        <p:spPr>
          <a:xfrm>
            <a:off x="5292080" y="188640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www.skola21.sk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52914" y="6550272"/>
            <a:ext cx="80352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Microsoft        Asociácia </a:t>
            </a:r>
            <a:r>
              <a:rPr lang="sk-SK" dirty="0" err="1" smtClean="0"/>
              <a:t>S.Kovalikovej</a:t>
            </a:r>
            <a:r>
              <a:rPr lang="sk-SK" dirty="0" smtClean="0"/>
              <a:t> – Vzdelávanie pre 21.storčie na Slovensku Tatiana Piovarčiová</a:t>
            </a:r>
          </a:p>
          <a:p>
            <a:endParaRPr lang="sk-SK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C139-17F3-499C-8AF2-17AD083866B7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514" y="6397872"/>
            <a:ext cx="8035290" cy="3651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Microsoft pre školstvo    Asociácia S. Kovalikovej-Vzdelávanie pre 21. storočie na Slovensku     Halašová, Piovarčiová 2015</a:t>
            </a:r>
            <a:endParaRPr lang="sk-SK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3274-D74A-4BAA-AACF-16E2D477CAAC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0514" y="6397872"/>
            <a:ext cx="8035290" cy="3651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Microsoft pre školstvo    Asociácia S. Kovalikovej-Vzdelávanie pre 21. storočie na Slovensku     Halašová, Piovarčiová 2015</a:t>
            </a:r>
            <a:endParaRPr lang="sk-SK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60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807-4E27-46B9-9B65-B86CF3889FD0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21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A151-2268-4262-ACF6-2083671C6F76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74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281F-D9C0-4E98-9093-3547B6E3085C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>
                <a:solidFill>
                  <a:srgbClr val="94C600"/>
                </a:solidFill>
              </a:rPr>
              <a:t>Microsoft pre školstvo    Asociácia S. Kovalikovej-Vzdelávanie pre 21. storočie na Slovensku     Halašová, Piovarčiová 2015</a:t>
            </a:r>
            <a:endParaRPr lang="sk-SK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4506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8C24-31D4-4B38-BFD5-16DB8670464D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mtClean="0">
                <a:solidFill>
                  <a:srgbClr val="94C600"/>
                </a:solidFill>
              </a:rPr>
              <a:t>Microsoft pre školstvo    Asociácia S. Kovalikovej-Vzdelávanie pre 21. storočie na Slovensku     Halašová, Piovarčiová 2015</a:t>
            </a:r>
            <a:endParaRPr lang="sk-SK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5559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166621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www.skola21.sk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C32E47-735F-43D7-8E9B-3F8194162BBF}" type="datetime1">
              <a:rPr lang="sk-SK" smtClean="0"/>
              <a:pPr/>
              <a:t>10. 5. 2016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C6D3DF-7A39-40FD-AED1-AAAA68D7479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514" y="6397872"/>
            <a:ext cx="8035290" cy="365125"/>
          </a:xfrm>
          <a:prstGeom prst="rect">
            <a:avLst/>
          </a:prstGeom>
        </p:spPr>
        <p:txBody>
          <a:bodyPr/>
          <a:lstStyle/>
          <a:p>
            <a:r>
              <a:rPr lang="sk-SK" smtClean="0">
                <a:solidFill>
                  <a:srgbClr val="94C600"/>
                </a:solidFill>
              </a:rPr>
              <a:t>Microsoft pre školstvo    Asociácia S. Kovalikovej-Vzdelávanie pre 21. storočie na Slovensku     Halašová, Piovarčiová 2015</a:t>
            </a:r>
            <a:endParaRPr lang="sk-SK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3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Koucing_SK_10MSZ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A4_VEU.pdf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kola21@ask21.s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Obrázok 6" descr="SKOLA_21_WEB_Kruh_TEXT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6512"/>
            <a:ext cx="1259706" cy="12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4"/>
          <p:cNvSpPr>
            <a:spLocks noGrp="1"/>
          </p:cNvSpPr>
          <p:nvPr>
            <p:ph type="ctrTitle" idx="4294967295"/>
          </p:nvPr>
        </p:nvSpPr>
        <p:spPr>
          <a:xfrm>
            <a:off x="1871663" y="765175"/>
            <a:ext cx="7272337" cy="6477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4900" b="1" dirty="0" smtClean="0">
                <a:solidFill>
                  <a:srgbClr val="0000CC"/>
                </a:solidFill>
                <a:latin typeface="Calibri" pitchFamily="34" charset="0"/>
              </a:rPr>
              <a:t>Škola pre 21.storočie</a:t>
            </a:r>
          </a:p>
        </p:txBody>
      </p:sp>
      <p:sp>
        <p:nvSpPr>
          <p:cNvPr id="3075" name="Rectangle 7"/>
          <p:cNvSpPr>
            <a:spLocks noGrp="1"/>
          </p:cNvSpPr>
          <p:nvPr>
            <p:ph type="subTitle" idx="4294967295"/>
          </p:nvPr>
        </p:nvSpPr>
        <p:spPr>
          <a:xfrm>
            <a:off x="432345" y="4253880"/>
            <a:ext cx="8207375" cy="280987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sk-SK" sz="24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Microsoft – Partneri vo vzdelávaní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sk-SK" sz="2400" b="1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sk-SK" sz="24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Asociácia S. Kovalikovej -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sk-SK" sz="24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Vzdelávanie pre 21. storočie na Slovensku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sk-SK" sz="24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82685"/>
            <a:ext cx="152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829" y="5875125"/>
            <a:ext cx="711556" cy="33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ĺžnik 3"/>
          <p:cNvSpPr/>
          <p:nvPr/>
        </p:nvSpPr>
        <p:spPr>
          <a:xfrm>
            <a:off x="1609601" y="2492896"/>
            <a:ext cx="5358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sk-SK" sz="4000" b="1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Rozvoj kultúry učenia v škole</a:t>
            </a:r>
          </a:p>
        </p:txBody>
      </p:sp>
    </p:spTree>
    <p:extLst>
      <p:ext uri="{BB962C8B-B14F-4D97-AF65-F5344CB8AC3E}">
        <p14:creationId xmlns:p14="http://schemas.microsoft.com/office/powerpoint/2010/main" val="26854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6864" cy="864096"/>
          </a:xfrm>
        </p:spPr>
        <p:txBody>
          <a:bodyPr>
            <a:normAutofit/>
          </a:bodyPr>
          <a:lstStyle/>
          <a:p>
            <a:r>
              <a:rPr lang="sk-SK" b="1" dirty="0" smtClean="0"/>
              <a:t>6. </a:t>
            </a:r>
            <a:r>
              <a:rPr lang="sk-SK" b="1" dirty="0" err="1" smtClean="0"/>
              <a:t>Koučing</a:t>
            </a:r>
            <a:r>
              <a:rPr lang="sk-SK" b="1" dirty="0" smtClean="0"/>
              <a:t> ako nástroj učenia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40341" y="2388950"/>
            <a:ext cx="6912768" cy="300492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dirty="0" smtClean="0"/>
              <a:t>Príklad: </a:t>
            </a:r>
            <a:r>
              <a:rPr lang="sk-SK" dirty="0" err="1" smtClean="0"/>
              <a:t>Koučing</a:t>
            </a:r>
            <a:r>
              <a:rPr lang="sk-SK" dirty="0" smtClean="0"/>
              <a:t> pri VEU</a:t>
            </a:r>
          </a:p>
          <a:p>
            <a:pPr marL="525780" indent="-457200">
              <a:buFont typeface="+mj-lt"/>
              <a:buAutoNum type="arabicPeriod"/>
            </a:pPr>
            <a:endParaRPr lang="sk-SK" dirty="0"/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V skupinách pri stoloch vytvorte zoznam prejavov  </a:t>
            </a:r>
            <a:r>
              <a:rPr lang="sk-SK" dirty="0" smtClean="0">
                <a:hlinkClick r:id="rId3" action="ppaction://hlinkfile"/>
              </a:rPr>
              <a:t>efektívneho učenia </a:t>
            </a:r>
            <a:r>
              <a:rPr lang="sk-SK" dirty="0" smtClean="0"/>
              <a:t>v triede.</a:t>
            </a:r>
          </a:p>
          <a:p>
            <a:pPr marL="525780" indent="-457200">
              <a:buFont typeface="+mj-lt"/>
              <a:buAutoNum type="arabicPeriod"/>
            </a:pPr>
            <a:endParaRPr lang="sk-SK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568952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</a:t>
            </a:r>
            <a:r>
              <a:rPr lang="sk-SK" sz="1050" dirty="0" err="1" smtClean="0"/>
              <a:t>Halašová</a:t>
            </a:r>
            <a:r>
              <a:rPr lang="sk-SK" sz="1050" dirty="0" smtClean="0"/>
              <a:t>, </a:t>
            </a:r>
            <a:r>
              <a:rPr lang="sk-SK" sz="1050" dirty="0" err="1" smtClean="0"/>
              <a:t>Piovarčiová</a:t>
            </a:r>
            <a:r>
              <a:rPr lang="sk-SK" sz="1050" dirty="0" smtClean="0"/>
              <a:t> 2016</a:t>
            </a:r>
            <a:endParaRPr lang="sk-SK" sz="105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44824"/>
            <a:ext cx="2020234" cy="64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827584" y="198884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sk-SK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232128" y="4077072"/>
            <a:ext cx="411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 algn="ctr">
              <a:buNone/>
            </a:pPr>
            <a:r>
              <a:rPr lang="sk-SK" dirty="0">
                <a:hlinkClick r:id="rId5" action="ppaction://hlinkfile"/>
              </a:rPr>
              <a:t>10 </a:t>
            </a:r>
            <a:r>
              <a:rPr lang="sk-SK" dirty="0" err="1">
                <a:hlinkClick r:id="rId5" action="ppaction://hlinkfile"/>
              </a:rPr>
              <a:t>mozgovosúhlasných</a:t>
            </a:r>
            <a:r>
              <a:rPr lang="sk-SK" dirty="0">
                <a:hlinkClick r:id="rId5" action="ppaction://hlinkfile"/>
              </a:rPr>
              <a:t> zložiek VEU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67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6864" cy="864096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Koučing</a:t>
            </a:r>
            <a:r>
              <a:rPr lang="sk-SK" b="1" dirty="0" smtClean="0"/>
              <a:t> - postup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988840"/>
            <a:ext cx="6912768" cy="396044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sk-SK" dirty="0" smtClean="0"/>
              <a:t>Dohoda  o cieľoch  pozorovania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Cielené pozorovanie činností pedagóga v triede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Vedenie reflexie s pedagógom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Poskytnutie spätnej  väzby na dohodnuté  ciele a návrhy/ námety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Plánovanie zlepšenia vo vybranej oblasti</a:t>
            </a:r>
          </a:p>
          <a:p>
            <a:pPr marL="525780" indent="-457200">
              <a:buFont typeface="+mj-lt"/>
              <a:buAutoNum type="arabicPeriod"/>
            </a:pPr>
            <a:endParaRPr lang="sk-SK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568952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</a:t>
            </a:r>
            <a:r>
              <a:rPr lang="sk-SK" sz="1050" dirty="0" err="1" smtClean="0"/>
              <a:t>Halašová</a:t>
            </a:r>
            <a:r>
              <a:rPr lang="sk-SK" sz="1050" dirty="0" smtClean="0"/>
              <a:t>, </a:t>
            </a:r>
            <a:r>
              <a:rPr lang="sk-SK" sz="1050" dirty="0" err="1" smtClean="0"/>
              <a:t>Piovarčiová</a:t>
            </a:r>
            <a:r>
              <a:rPr lang="sk-SK" sz="1050" dirty="0" smtClean="0"/>
              <a:t> 2016</a:t>
            </a:r>
            <a:endParaRPr lang="sk-SK" sz="1050" dirty="0"/>
          </a:p>
        </p:txBody>
      </p:sp>
      <p:sp>
        <p:nvSpPr>
          <p:cNvPr id="6" name="BlokTextu 5"/>
          <p:cNvSpPr txBox="1"/>
          <p:nvPr/>
        </p:nvSpPr>
        <p:spPr>
          <a:xfrm>
            <a:off x="827584" y="198884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sk-SK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1143000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8. Učiace sa skupiny (</a:t>
            </a:r>
            <a:r>
              <a:rPr lang="sk-SK" sz="3200" b="1" dirty="0" err="1" smtClean="0"/>
              <a:t>Peer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learning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groups</a:t>
            </a:r>
            <a:r>
              <a:rPr lang="sk-SK" sz="3200" b="1" dirty="0" smtClean="0"/>
              <a:t>) na škole 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988840"/>
            <a:ext cx="7488832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2 typy učiacich sa skupín </a:t>
            </a:r>
            <a:r>
              <a:rPr lang="sk-SK" dirty="0" smtClean="0"/>
              <a:t>:</a:t>
            </a:r>
          </a:p>
          <a:p>
            <a:r>
              <a:rPr lang="sk-SK" dirty="0" smtClean="0"/>
              <a:t>Skupina, kde sa všetci učia/zdokonaľujú v rovnakej téme alebo zručnostiach. </a:t>
            </a:r>
            <a:r>
              <a:rPr lang="sk-SK" sz="1800" dirty="0" smtClean="0"/>
              <a:t>(metodické bloky, výmeny skúseností, ukážky z tréningov)</a:t>
            </a:r>
          </a:p>
          <a:p>
            <a:pPr>
              <a:buNone/>
            </a:pPr>
            <a:endParaRPr lang="sk-SK" sz="1800" dirty="0" smtClean="0"/>
          </a:p>
          <a:p>
            <a:r>
              <a:rPr lang="sk-SK" dirty="0" smtClean="0"/>
              <a:t>Skupina, kde sa každý v rámci spoločného cieľa  venuje svojej špecifickej téme. </a:t>
            </a:r>
            <a:r>
              <a:rPr lang="sk-SK" sz="1800" dirty="0" smtClean="0"/>
              <a:t>(napr</a:t>
            </a:r>
            <a:r>
              <a:rPr lang="sk-SK" dirty="0" smtClean="0"/>
              <a:t>. </a:t>
            </a:r>
            <a:r>
              <a:rPr lang="sk-SK" sz="1800" dirty="0" smtClean="0"/>
              <a:t>Ján sa venuje zručnostiam vedenia komunity, Mária metodike tvorby aplikačných úloh a Peter s Janou integrácii predmetov)</a:t>
            </a:r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7920880" cy="365125"/>
          </a:xfrm>
        </p:spPr>
        <p:txBody>
          <a:bodyPr/>
          <a:lstStyle/>
          <a:p>
            <a:r>
              <a:rPr lang="sk-SK" sz="1000" dirty="0" smtClean="0"/>
              <a:t>Microsoft pre školstvo    Asociácia S. </a:t>
            </a:r>
            <a:r>
              <a:rPr lang="sk-SK" sz="1000" dirty="0" err="1" smtClean="0"/>
              <a:t>Kovalikovej-Vzdelávanie</a:t>
            </a:r>
            <a:r>
              <a:rPr lang="sk-SK" sz="1000" dirty="0" smtClean="0"/>
              <a:t> pre 21. storočie na Slovensku     </a:t>
            </a:r>
            <a:r>
              <a:rPr lang="sk-SK" sz="1000" dirty="0" err="1" smtClean="0"/>
              <a:t>Halašová</a:t>
            </a:r>
            <a:r>
              <a:rPr lang="sk-SK" sz="1000" dirty="0" smtClean="0"/>
              <a:t>, </a:t>
            </a:r>
            <a:r>
              <a:rPr lang="sk-SK" sz="1000" dirty="0" err="1" smtClean="0"/>
              <a:t>Piovarčiová</a:t>
            </a:r>
            <a:r>
              <a:rPr lang="sk-SK" sz="1000" dirty="0" smtClean="0"/>
              <a:t> 2016</a:t>
            </a:r>
            <a:endParaRPr lang="sk-SK" sz="1000" dirty="0"/>
          </a:p>
        </p:txBody>
      </p:sp>
      <p:pic>
        <p:nvPicPr>
          <p:cNvPr id="5" name="Obrázok 4" descr="diskus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340768"/>
            <a:ext cx="1629532" cy="1023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6864" cy="1143000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Ako zorganizovať učiacu sa skupinu na škole 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42484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sk-SK" dirty="0" smtClean="0"/>
              <a:t>Zozbierajte skupinku 4 - 5 ľudí , so záujmom o učenie v oblasti, ktorá vás  spoločne zaujíma.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sk-SK" dirty="0" smtClean="0"/>
              <a:t>Členovia skupiny môžu byť z rovnakej školy(ideálne), alebo z jednej lokality, aby bol možný osobný kontakt.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sk-SK" dirty="0" smtClean="0"/>
              <a:t>Naplánujte si spoločné stretnutia  pravidelne (napr. raz mesačne) na dohodnutú tému (témy).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sk-SK" dirty="0" smtClean="0"/>
              <a:t>Každé stretnutie trvá cca 2-3 hodiny.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sk-SK" dirty="0" smtClean="0"/>
              <a:t>Cieľom je prediskutovať tému, aplikačné úlohy, možné ťažkosti, získať rôzne pohľady, ap., podľa potreby členov skupiny.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sk-SK" dirty="0" smtClean="0"/>
              <a:t> Členovia sa môžu striedať v zvolávaní a vedení skupiny </a:t>
            </a:r>
            <a:r>
              <a:rPr lang="sk-SK" sz="1800" dirty="0" smtClean="0"/>
              <a:t>(je vhodné aby spočiatku viedol stretnutia človek so skúsenosťami s vedením skupiny)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208912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</a:t>
            </a:r>
            <a:r>
              <a:rPr lang="sk-SK" sz="1050" dirty="0" err="1" smtClean="0"/>
              <a:t>Halašová</a:t>
            </a:r>
            <a:r>
              <a:rPr lang="sk-SK" sz="1050" dirty="0" smtClean="0"/>
              <a:t>, </a:t>
            </a:r>
            <a:r>
              <a:rPr lang="sk-SK" sz="1050" dirty="0" err="1" smtClean="0"/>
              <a:t>Piovarčiová</a:t>
            </a:r>
            <a:r>
              <a:rPr lang="sk-SK" sz="1050" dirty="0" smtClean="0"/>
              <a:t> 2016</a:t>
            </a:r>
            <a:endParaRPr lang="sk-SK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528682" cy="457120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        9. Kolegiálne poradenstvo 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9" y="1628800"/>
            <a:ext cx="5544616" cy="358098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Ciele: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Prediskutovať  v podpornej skupine náročné situácie, ktoré ma čakajú v budúcnosti, alebo ktoré v minulosti nedopadli podľa mojich predstáv.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Prenos skúseností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Budovanie podporujúceho prostredia a dôvery.</a:t>
            </a:r>
          </a:p>
          <a:p>
            <a:pPr>
              <a:buFont typeface="Wingdings" pitchFamily="2" charset="2"/>
              <a:buChar char="q"/>
            </a:pP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8820472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Piovarčiová 2015</a:t>
            </a:r>
            <a:endParaRPr lang="sk-SK" sz="11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0688"/>
            <a:ext cx="1031081" cy="104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528682" cy="457120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        Kolegiálne poradenstvo 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320480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Charakteristika: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dirty="0" smtClean="0"/>
              <a:t>Veľkosť skupiny 3 - 6 ľudí (max)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dirty="0" smtClean="0"/>
              <a:t>čo najväčšia rôznorodosť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dirty="0" smtClean="0"/>
              <a:t>Zloženie skupiny na základe vzájomnej voľby </a:t>
            </a:r>
            <a:r>
              <a:rPr lang="sk-SK" sz="1700" dirty="0" smtClean="0"/>
              <a:t>aby sa zabezpečila základná dôvera a otvorenosť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dirty="0" smtClean="0"/>
              <a:t>Trvanie cca 20´ na jednu situáciu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sk-SK" dirty="0" smtClean="0"/>
              <a:t> Skupina pracuje samostatne  podľa  dohodnutých pravidiel</a:t>
            </a:r>
          </a:p>
          <a:p>
            <a:pPr>
              <a:buFont typeface="Wingdings" pitchFamily="2" charset="2"/>
              <a:buChar char="q"/>
            </a:pPr>
            <a:endParaRPr lang="sk-SK" dirty="0" smtClean="0"/>
          </a:p>
          <a:p>
            <a:pPr>
              <a:buFont typeface="Wingdings" pitchFamily="2" charset="2"/>
              <a:buChar char="q"/>
            </a:pP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532440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0688"/>
            <a:ext cx="1031081" cy="104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404100" cy="1196975"/>
          </a:xfrm>
        </p:spPr>
        <p:txBody>
          <a:bodyPr/>
          <a:lstStyle/>
          <a:p>
            <a:pPr eaLnBrk="1" hangingPunct="1"/>
            <a:r>
              <a:rPr lang="sk-SK" sz="3200" dirty="0" smtClean="0"/>
              <a:t>Kolegiálne poradenstvo – postup (1)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9" y="1700808"/>
            <a:ext cx="7920880" cy="4536504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Kolegiálne poradenstvo je metóda učenia a pomoci jednotlivcom  v - a - prostredníctvom malej skupiny. Pozostáva z niekoľkých krokov: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sk-SK" sz="2000" dirty="0" smtClean="0">
                <a:solidFill>
                  <a:srgbClr val="B40020"/>
                </a:solidFill>
              </a:rPr>
              <a:t>Prvý krok</a:t>
            </a:r>
            <a:endParaRPr lang="en-US" sz="2000" dirty="0" smtClean="0">
              <a:solidFill>
                <a:srgbClr val="B40020"/>
              </a:solidFill>
            </a:endParaRP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dirty="0" smtClean="0"/>
              <a:t>‘</a:t>
            </a:r>
            <a:r>
              <a:rPr lang="en-US" sz="2000" dirty="0" smtClean="0">
                <a:solidFill>
                  <a:schemeClr val="accent2"/>
                </a:solidFill>
              </a:rPr>
              <a:t>A’ </a:t>
            </a:r>
            <a:r>
              <a:rPr lang="sk-SK" sz="2000" b="1" dirty="0" smtClean="0">
                <a:solidFill>
                  <a:schemeClr val="accent2"/>
                </a:solidFill>
              </a:rPr>
              <a:t>popíše jednu svoju  problémovú, náročnú situáciu</a:t>
            </a:r>
            <a:r>
              <a:rPr lang="sk-SK" sz="2000" dirty="0" smtClean="0">
                <a:solidFill>
                  <a:schemeClr val="accent2"/>
                </a:solidFill>
              </a:rPr>
              <a:t>. Buďte konkrétni. Spomeňte aj to, čo vás trápi. 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  <a:buFont typeface="Wingdings 3" pitchFamily="18" charset="2"/>
              <a:buChar char="q"/>
            </a:pPr>
            <a:r>
              <a:rPr lang="sk-SK" sz="2000" dirty="0" smtClean="0">
                <a:solidFill>
                  <a:schemeClr val="accent2"/>
                </a:solidFill>
              </a:rPr>
              <a:t>Koho sa to týka?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  <a:buFont typeface="Wingdings 3" pitchFamily="18" charset="2"/>
              <a:buChar char="q"/>
            </a:pPr>
            <a:r>
              <a:rPr lang="sk-SK" sz="2000" dirty="0" smtClean="0">
                <a:solidFill>
                  <a:schemeClr val="accent2"/>
                </a:solidFill>
              </a:rPr>
              <a:t>Čo je vo veci?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  <a:buFont typeface="Wingdings 3" pitchFamily="18" charset="2"/>
              <a:buChar char="q"/>
            </a:pPr>
            <a:r>
              <a:rPr lang="sk-SK" sz="2000" dirty="0" smtClean="0">
                <a:solidFill>
                  <a:schemeClr val="accent2"/>
                </a:solidFill>
              </a:rPr>
              <a:t>Čo si myslíte/prežívate v tejto situácii/ po tejto situácii? Čo predpokladáte?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  <a:buFont typeface="Wingdings 3" pitchFamily="18" charset="2"/>
              <a:buChar char="q"/>
            </a:pPr>
            <a:r>
              <a:rPr lang="sk-SK" sz="2000" dirty="0" smtClean="0">
                <a:solidFill>
                  <a:schemeClr val="accent2"/>
                </a:solidFill>
              </a:rPr>
              <a:t>Aký </a:t>
            </a:r>
            <a:r>
              <a:rPr lang="sk-SK" dirty="0" smtClean="0">
                <a:solidFill>
                  <a:schemeClr val="accent2"/>
                </a:solidFill>
              </a:rPr>
              <a:t>bol</a:t>
            </a:r>
            <a:r>
              <a:rPr lang="sk-SK" sz="2000" dirty="0" smtClean="0">
                <a:solidFill>
                  <a:schemeClr val="accent2"/>
                </a:solidFill>
              </a:rPr>
              <a:t>/by mal byť výsledok</a:t>
            </a:r>
            <a:r>
              <a:rPr lang="fr-BE" sz="2000" dirty="0" smtClean="0">
                <a:solidFill>
                  <a:schemeClr val="accent2"/>
                </a:solidFill>
              </a:rPr>
              <a:t>?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  <a:buFont typeface="Wingdings 3" pitchFamily="18" charset="2"/>
              <a:buChar char="q"/>
            </a:pPr>
            <a:r>
              <a:rPr lang="sk-SK" sz="2000" dirty="0" smtClean="0">
                <a:solidFill>
                  <a:schemeClr val="accent2"/>
                </a:solidFill>
              </a:rPr>
              <a:t>Čo by ste boli radi urobili/povedali, čo ste neurobili/nepovedali? Prečo nie? 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838200" lvl="1" indent="-381000" eaLnBrk="1" hangingPunct="1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Ostatní 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sk-SK" sz="2000" b="1" dirty="0" smtClean="0">
                <a:solidFill>
                  <a:schemeClr val="accent2"/>
                </a:solidFill>
              </a:rPr>
              <a:t>aktívne počúvajú</a:t>
            </a:r>
            <a:r>
              <a:rPr lang="sk-SK" sz="2000" dirty="0" smtClean="0">
                <a:solidFill>
                  <a:schemeClr val="accent2"/>
                </a:solidFill>
              </a:rPr>
              <a:t>, </a:t>
            </a:r>
            <a:r>
              <a:rPr lang="sk-SK" sz="2000" b="1" dirty="0" smtClean="0">
                <a:solidFill>
                  <a:schemeClr val="accent2"/>
                </a:solidFill>
              </a:rPr>
              <a:t>kladú otázky </a:t>
            </a:r>
            <a:r>
              <a:rPr lang="sk-SK" sz="2000" dirty="0" smtClean="0">
                <a:solidFill>
                  <a:schemeClr val="accent2"/>
                </a:solidFill>
              </a:rPr>
              <a:t>na porozumenie </a:t>
            </a:r>
            <a:r>
              <a:rPr lang="sk-SK" sz="2000" u="sng" dirty="0" smtClean="0">
                <a:solidFill>
                  <a:schemeClr val="accent2"/>
                </a:solidFill>
              </a:rPr>
              <a:t>ale v žiadnom prípade </a:t>
            </a:r>
            <a:r>
              <a:rPr lang="sk-SK" sz="2000" dirty="0" smtClean="0">
                <a:solidFill>
                  <a:schemeClr val="accent2"/>
                </a:solidFill>
              </a:rPr>
              <a:t>nedávajú rady ani neponúkajú riešenia. 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532440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921625" cy="1196975"/>
          </a:xfrm>
        </p:spPr>
        <p:txBody>
          <a:bodyPr/>
          <a:lstStyle/>
          <a:p>
            <a:pPr eaLnBrk="1" hangingPunct="1"/>
            <a:r>
              <a:rPr lang="sk-SK" sz="3200" dirty="0" smtClean="0"/>
              <a:t>Kolegiálne poradenstvo - postup</a:t>
            </a:r>
            <a:r>
              <a:rPr lang="en-US" sz="3200" dirty="0" smtClean="0"/>
              <a:t>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136904" cy="466023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</a:pPr>
            <a:r>
              <a:rPr lang="sk-SK" sz="2200" b="1" dirty="0" smtClean="0">
                <a:solidFill>
                  <a:srgbClr val="B40020"/>
                </a:solidFill>
              </a:rPr>
              <a:t>Druhý krok</a:t>
            </a:r>
            <a:endParaRPr lang="en-US" sz="2200" b="1" dirty="0" smtClean="0">
              <a:solidFill>
                <a:srgbClr val="B40020"/>
              </a:solidFill>
            </a:endParaRP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200" dirty="0" smtClean="0"/>
              <a:t>‘</a:t>
            </a:r>
            <a:r>
              <a:rPr lang="en-US" sz="2200" dirty="0" smtClean="0">
                <a:solidFill>
                  <a:schemeClr val="accent2"/>
                </a:solidFill>
              </a:rPr>
              <a:t>A’ </a:t>
            </a:r>
            <a:r>
              <a:rPr lang="sk-SK" sz="2200" dirty="0" smtClean="0">
                <a:solidFill>
                  <a:schemeClr val="accent2"/>
                </a:solidFill>
              </a:rPr>
              <a:t>vystúpi zo skupiny a stáva sa </a:t>
            </a:r>
            <a:r>
              <a:rPr lang="sk-SK" sz="2200" u="sng" dirty="0" smtClean="0">
                <a:solidFill>
                  <a:schemeClr val="accent2"/>
                </a:solidFill>
              </a:rPr>
              <a:t>poslucháčom</a:t>
            </a:r>
            <a:r>
              <a:rPr lang="sk-SK" sz="2200" dirty="0" smtClean="0">
                <a:solidFill>
                  <a:schemeClr val="accent2"/>
                </a:solidFill>
              </a:rPr>
              <a:t>. Neobhajuje sa, ani  neposkytuje ďalšie objasnenia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200" dirty="0" smtClean="0">
              <a:solidFill>
                <a:schemeClr val="accent2"/>
              </a:solidFill>
            </a:endParaRPr>
          </a:p>
          <a:p>
            <a:pPr marL="838200" lvl="1" indent="-381000" eaLnBrk="1" hangingPunct="1">
              <a:lnSpc>
                <a:spcPct val="90000"/>
              </a:lnSpc>
            </a:pPr>
            <a:r>
              <a:rPr lang="sk-SK" sz="2200" dirty="0" smtClean="0">
                <a:solidFill>
                  <a:schemeClr val="accent2"/>
                </a:solidFill>
              </a:rPr>
              <a:t>Ostatní členovia malej </a:t>
            </a:r>
            <a:r>
              <a:rPr lang="sk-SK" sz="2200" b="1" dirty="0" smtClean="0">
                <a:solidFill>
                  <a:schemeClr val="accent2"/>
                </a:solidFill>
              </a:rPr>
              <a:t>skupiny</a:t>
            </a:r>
            <a:r>
              <a:rPr lang="en-US" sz="2200" b="1" dirty="0" smtClean="0">
                <a:solidFill>
                  <a:schemeClr val="accent2"/>
                </a:solidFill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</a:rPr>
              <a:t>dis</a:t>
            </a:r>
            <a:r>
              <a:rPr lang="sk-SK" sz="2200" b="1" dirty="0" err="1" smtClean="0">
                <a:solidFill>
                  <a:schemeClr val="accent2"/>
                </a:solidFill>
              </a:rPr>
              <a:t>kutujú</a:t>
            </a:r>
            <a:r>
              <a:rPr lang="sk-SK" sz="2200" b="1" dirty="0" smtClean="0">
                <a:solidFill>
                  <a:schemeClr val="accent2"/>
                </a:solidFill>
              </a:rPr>
              <a:t> </a:t>
            </a:r>
            <a:r>
              <a:rPr lang="sk-SK" sz="2200" dirty="0" smtClean="0">
                <a:solidFill>
                  <a:schemeClr val="accent2"/>
                </a:solidFill>
              </a:rPr>
              <a:t>o tom, čo práve počuli. Hovoria za seba, zo svojej skúsenosti.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sk-SK" dirty="0" smtClean="0">
                <a:solidFill>
                  <a:schemeClr val="accent2"/>
                </a:solidFill>
              </a:rPr>
              <a:t>Čo som si všimol/ všimla?</a:t>
            </a:r>
            <a:endParaRPr lang="en-US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sk-SK" dirty="0" smtClean="0">
                <a:solidFill>
                  <a:schemeClr val="accent2"/>
                </a:solidFill>
              </a:rPr>
              <a:t>Čo ma prekvapuje?</a:t>
            </a:r>
            <a:endParaRPr lang="en-US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sk-SK" dirty="0" smtClean="0">
                <a:solidFill>
                  <a:schemeClr val="accent2"/>
                </a:solidFill>
              </a:rPr>
              <a:t>Kde to cítim podobne?</a:t>
            </a:r>
            <a:endParaRPr lang="en-US" dirty="0" smtClean="0">
              <a:solidFill>
                <a:schemeClr val="accent2"/>
              </a:solidFill>
            </a:endParaRP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sk-SK" dirty="0" smtClean="0">
                <a:solidFill>
                  <a:schemeClr val="accent2"/>
                </a:solidFill>
              </a:rPr>
              <a:t>Čo by som </a:t>
            </a:r>
            <a:r>
              <a:rPr lang="sk-SK" dirty="0" err="1" smtClean="0">
                <a:solidFill>
                  <a:schemeClr val="accent2"/>
                </a:solidFill>
              </a:rPr>
              <a:t>robil-a</a:t>
            </a:r>
            <a:r>
              <a:rPr lang="sk-SK" dirty="0" smtClean="0">
                <a:solidFill>
                  <a:schemeClr val="accent2"/>
                </a:solidFill>
              </a:rPr>
              <a:t>/</a:t>
            </a:r>
            <a:r>
              <a:rPr lang="sk-SK" dirty="0" err="1" smtClean="0">
                <a:solidFill>
                  <a:schemeClr val="accent2"/>
                </a:solidFill>
              </a:rPr>
              <a:t>nerobil-a</a:t>
            </a:r>
            <a:r>
              <a:rPr lang="sk-SK" dirty="0" smtClean="0">
                <a:solidFill>
                  <a:schemeClr val="accent2"/>
                </a:solidFill>
              </a:rPr>
              <a:t>?</a:t>
            </a:r>
          </a:p>
          <a:p>
            <a:pPr marL="1257300" lvl="2" indent="-342900" eaLnBrk="1" hangingPunct="1">
              <a:lnSpc>
                <a:spcPct val="90000"/>
              </a:lnSpc>
              <a:buFontTx/>
              <a:buNone/>
            </a:pPr>
            <a:endParaRPr lang="en-US" sz="2200" dirty="0" smtClean="0">
              <a:solidFill>
                <a:schemeClr val="accent2"/>
              </a:solidFill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B40020"/>
                </a:solidFill>
              </a:rPr>
              <a:t>T</a:t>
            </a:r>
            <a:r>
              <a:rPr lang="sk-SK" sz="2200" b="1" dirty="0" err="1" smtClean="0">
                <a:solidFill>
                  <a:srgbClr val="B40020"/>
                </a:solidFill>
              </a:rPr>
              <a:t>retí</a:t>
            </a:r>
            <a:r>
              <a:rPr lang="sk-SK" sz="2200" b="1" dirty="0" smtClean="0">
                <a:solidFill>
                  <a:srgbClr val="B40020"/>
                </a:solidFill>
              </a:rPr>
              <a:t> krok</a:t>
            </a:r>
            <a:endParaRPr lang="en-US" sz="2200" b="1" dirty="0" smtClean="0">
              <a:solidFill>
                <a:srgbClr val="B40020"/>
              </a:solidFill>
            </a:endParaRPr>
          </a:p>
          <a:p>
            <a:pPr marL="838200" lvl="1" indent="-381000"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‘A’ </a:t>
            </a:r>
            <a:r>
              <a:rPr lang="sk-SK" sz="2000" dirty="0" smtClean="0">
                <a:solidFill>
                  <a:schemeClr val="accent2"/>
                </a:solidFill>
              </a:rPr>
              <a:t>sa vráti do skupiny, </a:t>
            </a:r>
            <a:r>
              <a:rPr lang="sk-SK" sz="2000" dirty="0">
                <a:solidFill>
                  <a:schemeClr val="tx1"/>
                </a:solidFill>
              </a:rPr>
              <a:t>vyberie komentáre, ktoré ho/ju </a:t>
            </a:r>
            <a:r>
              <a:rPr lang="sk-SK" sz="2000" dirty="0" smtClean="0">
                <a:solidFill>
                  <a:schemeClr val="tx1"/>
                </a:solidFill>
              </a:rPr>
              <a:t>zaujali, </a:t>
            </a:r>
            <a:r>
              <a:rPr lang="sk-SK" sz="2000" dirty="0" err="1" smtClean="0">
                <a:solidFill>
                  <a:schemeClr val="tx1"/>
                </a:solidFill>
              </a:rPr>
              <a:t>zdieľa</a:t>
            </a:r>
            <a:r>
              <a:rPr lang="sk-SK" sz="2000" dirty="0" smtClean="0">
                <a:solidFill>
                  <a:schemeClr val="tx1"/>
                </a:solidFill>
              </a:rPr>
              <a:t> </a:t>
            </a:r>
            <a:r>
              <a:rPr lang="sk-SK" sz="2000" b="1" dirty="0">
                <a:solidFill>
                  <a:schemeClr val="accent2"/>
                </a:solidFill>
              </a:rPr>
              <a:t>svoje uvedomenie a </a:t>
            </a:r>
            <a:r>
              <a:rPr lang="sk-SK" sz="2000" b="1" dirty="0" smtClean="0">
                <a:solidFill>
                  <a:schemeClr val="accent2"/>
                </a:solidFill>
              </a:rPr>
              <a:t>prínosy</a:t>
            </a:r>
          </a:p>
          <a:p>
            <a:pPr marL="838200" lvl="1" indent="-381000">
              <a:lnSpc>
                <a:spcPct val="90000"/>
              </a:lnSpc>
            </a:pPr>
            <a:r>
              <a:rPr lang="sk-SK" sz="2000" b="1" dirty="0" smtClean="0">
                <a:solidFill>
                  <a:schemeClr val="tx1"/>
                </a:solidFill>
              </a:rPr>
              <a:t>poďakuje</a:t>
            </a:r>
            <a:r>
              <a:rPr lang="sk-SK" sz="2000" dirty="0" smtClean="0">
                <a:solidFill>
                  <a:schemeClr val="tx1"/>
                </a:solidFill>
              </a:rPr>
              <a:t> </a:t>
            </a:r>
            <a:r>
              <a:rPr lang="sk-SK" sz="2000" dirty="0">
                <a:solidFill>
                  <a:schemeClr val="tx1"/>
                </a:solidFill>
              </a:rPr>
              <a:t>skupine</a:t>
            </a:r>
            <a:r>
              <a:rPr lang="sk-SK" sz="2400" dirty="0">
                <a:solidFill>
                  <a:schemeClr val="tx1"/>
                </a:solidFill>
              </a:rPr>
              <a:t>. </a:t>
            </a:r>
          </a:p>
          <a:p>
            <a:pPr marL="838200" lvl="1" indent="-381000" eaLnBrk="1" hangingPunct="1">
              <a:lnSpc>
                <a:spcPct val="90000"/>
              </a:lnSpc>
            </a:pPr>
            <a:endParaRPr lang="en-US" sz="2200" dirty="0" smtClean="0">
              <a:solidFill>
                <a:schemeClr val="accent2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532440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6864" cy="1143000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Pravidlá pri kolegiálnom poradenstve</a:t>
            </a:r>
            <a:endParaRPr lang="sk-SK" sz="32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352928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</a:t>
            </a:r>
            <a:r>
              <a:rPr lang="sk-SK" sz="1050" dirty="0" err="1" smtClean="0"/>
              <a:t>Halašová</a:t>
            </a:r>
            <a:r>
              <a:rPr lang="sk-SK" sz="1050" dirty="0" smtClean="0"/>
              <a:t>, </a:t>
            </a:r>
            <a:r>
              <a:rPr lang="sk-SK" sz="1050" dirty="0" err="1" smtClean="0"/>
              <a:t>Piovarčiová</a:t>
            </a:r>
            <a:r>
              <a:rPr lang="sk-SK" sz="1050" dirty="0" smtClean="0"/>
              <a:t> 2016</a:t>
            </a:r>
            <a:endParaRPr lang="sk-SK" sz="1050" dirty="0"/>
          </a:p>
        </p:txBody>
      </p:sp>
      <p:sp>
        <p:nvSpPr>
          <p:cNvPr id="5" name="Zástupný symbol obsahu 4"/>
          <p:cNvSpPr txBox="1">
            <a:spLocks noGrp="1"/>
          </p:cNvSpPr>
          <p:nvPr>
            <p:ph idx="1"/>
          </p:nvPr>
        </p:nvSpPr>
        <p:spPr>
          <a:xfrm>
            <a:off x="899592" y="2276872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naha </a:t>
            </a:r>
            <a:r>
              <a:rPr lang="sk-SK" dirty="0"/>
              <a:t>pomôcť a </a:t>
            </a:r>
            <a:r>
              <a:rPr lang="sk-SK" dirty="0" smtClean="0"/>
              <a:t>učiť sa </a:t>
            </a:r>
          </a:p>
          <a:p>
            <a:r>
              <a:rPr lang="sk-SK" dirty="0" smtClean="0"/>
              <a:t>diskrétnosť </a:t>
            </a:r>
          </a:p>
          <a:p>
            <a:r>
              <a:rPr lang="sk-SK" dirty="0" smtClean="0"/>
              <a:t>otvorenosť </a:t>
            </a:r>
          </a:p>
          <a:p>
            <a:r>
              <a:rPr lang="sk-SK" dirty="0"/>
              <a:t>h</a:t>
            </a:r>
            <a:r>
              <a:rPr lang="sk-SK" dirty="0" smtClean="0"/>
              <a:t>ovoriť o veci, nekritizovať ľudí</a:t>
            </a: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pozitívny (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</a:rPr>
              <a:t>can-do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prístup </a:t>
            </a:r>
            <a:endParaRPr lang="sk-SK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sk-SK" sz="1800" dirty="0" smtClean="0">
                <a:solidFill>
                  <a:schemeClr val="accent1">
                    <a:lumMod val="50000"/>
                  </a:schemeClr>
                </a:solidFill>
              </a:rPr>
              <a:t>		(hovoríme ako sa veci dajú robiť , nie prečo sa  to nedá)</a:t>
            </a: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oceňovať, 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</a:rPr>
              <a:t>poďakovať</a:t>
            </a:r>
            <a:r>
              <a:rPr lang="sk-SK" dirty="0" err="1" smtClean="0">
                <a:solidFill>
                  <a:schemeClr val="bg1"/>
                </a:solidFill>
              </a:rPr>
              <a:t>na</a:t>
            </a:r>
            <a:r>
              <a:rPr lang="sk-SK" dirty="0" smtClean="0">
                <a:solidFill>
                  <a:schemeClr val="bg1"/>
                </a:solidFill>
              </a:rPr>
              <a:t> Slovensku 2014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32848" cy="385112"/>
          </a:xfrm>
        </p:spPr>
        <p:txBody>
          <a:bodyPr>
            <a:normAutofit fontScale="90000"/>
          </a:bodyPr>
          <a:lstStyle/>
          <a:p>
            <a:r>
              <a:rPr lang="sk-SK" sz="2800" b="1" dirty="0" smtClean="0"/>
              <a:t>Kroky pre  podporu učenia na škole - zhrnutie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89654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1148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1800" dirty="0" smtClean="0"/>
              <a:t>Rozvíjajte u pedagógov/kolegov  </a:t>
            </a:r>
            <a:r>
              <a:rPr lang="sk-SK" sz="1800" b="1" dirty="0" smtClean="0"/>
              <a:t>porozumenie</a:t>
            </a:r>
            <a:r>
              <a:rPr lang="sk-SK" sz="1800" dirty="0" smtClean="0"/>
              <a:t> toho, čo je potrebné sa učiť a pomáhajte  definovať priority pre učenie </a:t>
            </a:r>
            <a:r>
              <a:rPr lang="sk-SK" sz="1800" dirty="0" smtClean="0"/>
              <a:t>sa.</a:t>
            </a:r>
            <a:endParaRPr lang="sk-SK" sz="1800" dirty="0" smtClean="0"/>
          </a:p>
          <a:p>
            <a:pPr marL="41148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1800" dirty="0" smtClean="0"/>
              <a:t>Odsúhlaste 1-2 </a:t>
            </a:r>
            <a:r>
              <a:rPr lang="sk-SK" sz="1800" b="1" dirty="0" smtClean="0"/>
              <a:t>ciele učenia </a:t>
            </a:r>
            <a:r>
              <a:rPr lang="sk-SK" sz="1800" dirty="0" smtClean="0"/>
              <a:t>v danom čase a termíny ich monitorovania a </a:t>
            </a:r>
            <a:r>
              <a:rPr lang="sk-SK" sz="1800" dirty="0" smtClean="0"/>
              <a:t>vyhodnotenia.</a:t>
            </a:r>
            <a:endParaRPr lang="sk-SK" sz="1800" dirty="0" smtClean="0"/>
          </a:p>
          <a:p>
            <a:pPr marL="41148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1800" dirty="0" smtClean="0"/>
              <a:t>Podporujte  </a:t>
            </a:r>
            <a:r>
              <a:rPr lang="sk-SK" sz="1800" b="1" dirty="0" smtClean="0"/>
              <a:t>motiváciu k učeniu -</a:t>
            </a:r>
            <a:r>
              <a:rPr lang="sk-SK" sz="1800" dirty="0" smtClean="0"/>
              <a:t> ochotu venovať  čas a energiu učeniu, povzbudzujte a prejavujte záujem o ich postup v </a:t>
            </a:r>
            <a:r>
              <a:rPr lang="sk-SK" sz="1800" dirty="0" smtClean="0"/>
              <a:t>učení.</a:t>
            </a:r>
            <a:endParaRPr lang="sk-SK" sz="1800" dirty="0" smtClean="0"/>
          </a:p>
          <a:p>
            <a:pPr marL="41148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1800" dirty="0" smtClean="0"/>
              <a:t>Poskytujte  rôzne </a:t>
            </a:r>
            <a:r>
              <a:rPr lang="sk-SK" sz="1800" b="1" dirty="0" smtClean="0"/>
              <a:t>príležitosti pre učenie</a:t>
            </a:r>
            <a:r>
              <a:rPr lang="sk-SK" sz="1800" dirty="0" smtClean="0"/>
              <a:t>, praktickú aplikáciu naučeného, reflexiu a spätnú väzbu – jednotlivo aj v </a:t>
            </a:r>
            <a:r>
              <a:rPr lang="sk-SK" sz="1800" dirty="0" smtClean="0"/>
              <a:t>skupinkách.</a:t>
            </a:r>
            <a:endParaRPr lang="sk-SK" sz="1800" dirty="0" smtClean="0"/>
          </a:p>
          <a:p>
            <a:pPr marL="41148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1800" dirty="0" smtClean="0"/>
              <a:t>Dajte priestor </a:t>
            </a:r>
            <a:r>
              <a:rPr lang="sk-SK" sz="1800" b="1" dirty="0" smtClean="0"/>
              <a:t>chybám</a:t>
            </a:r>
            <a:r>
              <a:rPr lang="sk-SK" sz="1800" dirty="0" smtClean="0"/>
              <a:t> a  zmysluplnému riskovaniu – sú zdrojom </a:t>
            </a:r>
            <a:r>
              <a:rPr lang="sk-SK" sz="1800" dirty="0" smtClean="0"/>
              <a:t>učenia.</a:t>
            </a:r>
            <a:endParaRPr lang="sk-SK" sz="1800" dirty="0" smtClean="0"/>
          </a:p>
          <a:p>
            <a:pPr marL="41148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1800" dirty="0" smtClean="0"/>
              <a:t>Posilňujte </a:t>
            </a:r>
            <a:r>
              <a:rPr lang="sk-SK" sz="1800" b="1" dirty="0" smtClean="0"/>
              <a:t>zodpovednosť za aplikáciu </a:t>
            </a:r>
            <a:r>
              <a:rPr lang="sk-SK" sz="1800" dirty="0" smtClean="0"/>
              <a:t>zručností –zaujímajte sa o zmeny v </a:t>
            </a:r>
            <a:r>
              <a:rPr lang="sk-SK" sz="1800" dirty="0" smtClean="0"/>
              <a:t>konaní.</a:t>
            </a:r>
            <a:endParaRPr lang="sk-SK" sz="1800" dirty="0" smtClean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23528" y="6492875"/>
            <a:ext cx="8424936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</a:t>
            </a:r>
            <a:r>
              <a:rPr lang="sk-SK" sz="1050" dirty="0" err="1" smtClean="0"/>
              <a:t>Halašová</a:t>
            </a:r>
            <a:r>
              <a:rPr lang="sk-SK" sz="1050" dirty="0" smtClean="0"/>
              <a:t>, </a:t>
            </a:r>
            <a:r>
              <a:rPr lang="sk-SK" sz="1050" dirty="0" err="1" smtClean="0"/>
              <a:t>Piovarčiová</a:t>
            </a:r>
            <a:r>
              <a:rPr lang="sk-SK" sz="1050" dirty="0" smtClean="0"/>
              <a:t> 2016</a:t>
            </a:r>
            <a:endParaRPr lang="sk-SK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100" b="1" dirty="0" smtClean="0"/>
              <a:t>Podpora riadenej zmeny na školách</a:t>
            </a:r>
            <a:endParaRPr lang="sk-SK" sz="31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412776"/>
            <a:ext cx="7524328" cy="365299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sk-SK" dirty="0" smtClean="0"/>
          </a:p>
          <a:p>
            <a:pPr marL="68580" indent="0"/>
            <a:r>
              <a:rPr lang="sk-SK" dirty="0" smtClean="0"/>
              <a:t> Výmena skúseností</a:t>
            </a:r>
          </a:p>
          <a:p>
            <a:pPr marL="68580" indent="0">
              <a:buNone/>
            </a:pPr>
            <a:r>
              <a:rPr lang="sk-SK" dirty="0" smtClean="0"/>
              <a:t>    Podpora vzájomného učenia na škole</a:t>
            </a:r>
          </a:p>
          <a:p>
            <a:pPr marL="68580" indent="0">
              <a:buNone/>
            </a:pPr>
            <a:r>
              <a:rPr lang="sk-SK" dirty="0" smtClean="0"/>
              <a:t>                  </a:t>
            </a:r>
          </a:p>
          <a:p>
            <a:pPr marL="68580" indent="0"/>
            <a:r>
              <a:rPr lang="sk-SK" dirty="0" smtClean="0"/>
              <a:t> Riadený rozvoj pedagógov </a:t>
            </a:r>
          </a:p>
          <a:p>
            <a:pPr marL="68580" indent="0">
              <a:buNone/>
            </a:pPr>
            <a:r>
              <a:rPr lang="sk-SK" dirty="0" smtClean="0"/>
              <a:t>    </a:t>
            </a:r>
            <a:r>
              <a:rPr lang="sk-SK" dirty="0"/>
              <a:t>O</a:t>
            </a:r>
            <a:r>
              <a:rPr lang="sk-SK" dirty="0" smtClean="0"/>
              <a:t>d plánovania k aplikácii</a:t>
            </a:r>
          </a:p>
          <a:p>
            <a:pPr marL="68580" indent="0">
              <a:buNone/>
            </a:pPr>
            <a:r>
              <a:rPr lang="sk-SK" dirty="0" smtClean="0"/>
              <a:t>    Metódy a formy vzájomného učenia</a:t>
            </a:r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151" y="3861048"/>
            <a:ext cx="2199791" cy="223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8568952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16963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Obrázok 7" descr="SKOLA_21_WEB_Kruh_TEXT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8564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Rectangle 7"/>
          <p:cNvSpPr txBox="1">
            <a:spLocks noChangeArrowheads="1"/>
          </p:cNvSpPr>
          <p:nvPr/>
        </p:nvSpPr>
        <p:spPr bwMode="auto">
          <a:xfrm>
            <a:off x="971600" y="1052736"/>
            <a:ext cx="680486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k-SK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33" name="Text Box 5"/>
          <p:cNvSpPr txBox="1">
            <a:spLocks noChangeArrowheads="1"/>
          </p:cNvSpPr>
          <p:nvPr/>
        </p:nvSpPr>
        <p:spPr bwMode="auto">
          <a:xfrm>
            <a:off x="1043608" y="1988840"/>
            <a:ext cx="6768752" cy="334245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uvedomil/a som si....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pre mňa bolo užitočné...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zaujalo ma...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...</a:t>
            </a:r>
            <a:endParaRPr lang="sk-SK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187624" y="997635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Reflexia dňa</a:t>
            </a:r>
            <a:endParaRPr lang="sk-SK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Obrázok 8" descr="creativ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988840"/>
            <a:ext cx="1584176" cy="3384376"/>
          </a:xfrm>
          <a:prstGeom prst="rect">
            <a:avLst/>
          </a:prstGeom>
        </p:spPr>
      </p:pic>
      <p:sp>
        <p:nvSpPr>
          <p:cNvPr id="10" name="Zástupný symbol päty 7"/>
          <p:cNvSpPr txBox="1">
            <a:spLocks/>
          </p:cNvSpPr>
          <p:nvPr/>
        </p:nvSpPr>
        <p:spPr>
          <a:xfrm>
            <a:off x="434336" y="6410622"/>
            <a:ext cx="10980712" cy="365125"/>
          </a:xfrm>
          <a:prstGeom prst="rect">
            <a:avLst/>
          </a:prstGeom>
        </p:spPr>
        <p:txBody>
          <a:bodyPr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15332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319338" y="34480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k-SK" sz="1800">
              <a:solidFill>
                <a:prstClr val="black"/>
              </a:solidFill>
            </a:endParaRPr>
          </a:p>
        </p:txBody>
      </p:sp>
      <p:sp>
        <p:nvSpPr>
          <p:cNvPr id="32774" name="Rectangle 5"/>
          <p:cNvSpPr>
            <a:spLocks noGrp="1"/>
          </p:cNvSpPr>
          <p:nvPr>
            <p:ph type="title" idx="4294967295"/>
          </p:nvPr>
        </p:nvSpPr>
        <p:spPr>
          <a:xfrm>
            <a:off x="2319338" y="908720"/>
            <a:ext cx="5364088" cy="925513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sk-SK" b="1" dirty="0" smtClean="0">
                <a:latin typeface="Calibri" pitchFamily="34" charset="0"/>
              </a:rPr>
              <a:t>Ďakujeme za pozornosť</a:t>
            </a:r>
          </a:p>
        </p:txBody>
      </p:sp>
      <p:sp>
        <p:nvSpPr>
          <p:cNvPr id="32775" name="Rectangle 6"/>
          <p:cNvSpPr>
            <a:spLocks noGrp="1"/>
          </p:cNvSpPr>
          <p:nvPr>
            <p:ph type="body" idx="4294967295"/>
          </p:nvPr>
        </p:nvSpPr>
        <p:spPr>
          <a:xfrm>
            <a:off x="359026" y="2194719"/>
            <a:ext cx="8229600" cy="32400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800" dirty="0" smtClean="0">
                <a:solidFill>
                  <a:schemeClr val="accent4"/>
                </a:solidFill>
                <a:latin typeface="Calibri" pitchFamily="34" charset="0"/>
              </a:rPr>
              <a:t>Daniela </a:t>
            </a:r>
            <a:r>
              <a:rPr lang="sk-SK" sz="2800" dirty="0" err="1" smtClean="0">
                <a:solidFill>
                  <a:schemeClr val="accent4"/>
                </a:solidFill>
                <a:latin typeface="Calibri" pitchFamily="34" charset="0"/>
              </a:rPr>
              <a:t>Halašová</a:t>
            </a:r>
            <a:endParaRPr lang="sk-SK" sz="2800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800" dirty="0" smtClean="0">
                <a:solidFill>
                  <a:schemeClr val="accent4"/>
                </a:solidFill>
                <a:latin typeface="Calibri" pitchFamily="34" charset="0"/>
              </a:rPr>
              <a:t>Tatiana </a:t>
            </a:r>
            <a:r>
              <a:rPr lang="sk-SK" sz="2800" dirty="0" err="1" smtClean="0">
                <a:solidFill>
                  <a:schemeClr val="accent4"/>
                </a:solidFill>
                <a:latin typeface="Calibri" pitchFamily="34" charset="0"/>
              </a:rPr>
              <a:t>Piovarčiová</a:t>
            </a:r>
            <a:endParaRPr lang="sk-SK" sz="2800" dirty="0" smtClean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539552" y="260648"/>
            <a:ext cx="38884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74320" algn="ctr">
              <a:lnSpc>
                <a:spcPct val="90000"/>
              </a:lnSpc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sk-SK" sz="2400" dirty="0" smtClean="0">
                <a:solidFill>
                  <a:srgbClr val="71685A"/>
                </a:solidFill>
                <a:latin typeface="Calibri" pitchFamily="34" charset="0"/>
              </a:rPr>
              <a:t> </a:t>
            </a:r>
            <a:r>
              <a:rPr lang="sk-SK" sz="2400" dirty="0">
                <a:solidFill>
                  <a:srgbClr val="71685A"/>
                </a:solidFill>
                <a:latin typeface="Calibri" pitchFamily="34" charset="0"/>
                <a:hlinkClick r:id="rId3"/>
              </a:rPr>
              <a:t>skola21@ask21.sk</a:t>
            </a:r>
            <a:endParaRPr lang="sk-SK" sz="1600" dirty="0">
              <a:solidFill>
                <a:srgbClr val="3E3D2D"/>
              </a:solidFill>
              <a:latin typeface="Calibri" pitchFamily="34" charset="0"/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83568" y="6381328"/>
            <a:ext cx="8280920" cy="365125"/>
          </a:xfrm>
          <a:prstGeom prst="rect">
            <a:avLst/>
          </a:prstGeom>
        </p:spPr>
        <p:txBody>
          <a:bodyPr/>
          <a:lstStyle>
            <a:defPPr>
              <a:defRPr lang="sk-SK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Microsoft                                                    Asociácia S. Kovalikovej – Vzdelávanie pre 21.storočie na Slovensku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452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7171" y="206887"/>
            <a:ext cx="7024744" cy="1537240"/>
          </a:xfrm>
        </p:spPr>
        <p:txBody>
          <a:bodyPr>
            <a:normAutofit/>
          </a:bodyPr>
          <a:lstStyle/>
          <a:p>
            <a:pPr algn="l"/>
            <a:r>
              <a:rPr lang="sk-SK" sz="3600" b="1" dirty="0" err="1" smtClean="0"/>
              <a:t>Fullanov</a:t>
            </a:r>
            <a:r>
              <a:rPr lang="sk-SK" sz="3600" b="1" dirty="0" smtClean="0"/>
              <a:t> model zmeny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</a:t>
            </a:r>
            <a:r>
              <a:rPr lang="sk-SK" sz="3200" dirty="0" smtClean="0"/>
              <a:t>8 kľúčov zmeny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060848"/>
            <a:ext cx="7488832" cy="422108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chemeClr val="tx1"/>
                </a:solidFill>
              </a:rPr>
              <a:t>Angažovanosť mravnými hodnotami </a:t>
            </a:r>
            <a:r>
              <a:rPr lang="sk-SK" sz="1600" dirty="0" smtClean="0">
                <a:solidFill>
                  <a:schemeClr val="tx1"/>
                </a:solidFill>
              </a:rPr>
              <a:t>zmysel zmeny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Budovanie kapacít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chemeClr val="tx1"/>
                </a:solidFill>
              </a:rPr>
              <a:t>Pochopenie procesu zmeny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Rozvoj kultúry učenia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chemeClr val="tx1"/>
                </a:solidFill>
              </a:rPr>
              <a:t>Rozvoj kultúry hodnotenia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Zmena spôsobu vedenia </a:t>
            </a:r>
            <a:endParaRPr lang="sk-SK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>
                <a:solidFill>
                  <a:schemeClr val="tx1"/>
                </a:solidFill>
              </a:rPr>
              <a:t>Podpora vyváženosti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dirty="0" smtClean="0"/>
              <a:t>Kultivácia rozvoja na 3 úrovniach </a:t>
            </a:r>
            <a:r>
              <a:rPr lang="sk-SK" sz="1600" dirty="0" err="1" smtClean="0"/>
              <a:t>jednotlivec-škola-komunita</a:t>
            </a:r>
            <a:endParaRPr lang="sk-SK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1749">
            <a:off x="738656" y="1071843"/>
            <a:ext cx="723876" cy="8714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ok 7" descr="SKOLA_21_WEB_Kruh_TEXT_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684" y="764704"/>
            <a:ext cx="978463" cy="100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215008" y="6453336"/>
            <a:ext cx="8928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100" dirty="0" smtClean="0">
                <a:solidFill>
                  <a:prstClr val="white"/>
                </a:solidFill>
              </a:rPr>
              <a:t>Microsoft  pre </a:t>
            </a:r>
            <a:r>
              <a:rPr lang="sk-SK" sz="1100" smtClean="0">
                <a:solidFill>
                  <a:prstClr val="white"/>
                </a:solidFill>
              </a:rPr>
              <a:t>školstvo           </a:t>
            </a:r>
            <a:r>
              <a:rPr lang="sk-SK" sz="1100" dirty="0" smtClean="0">
                <a:solidFill>
                  <a:prstClr val="white"/>
                </a:solidFill>
              </a:rPr>
              <a:t>Asociácia </a:t>
            </a:r>
            <a:r>
              <a:rPr lang="sk-SK" sz="1100" dirty="0" err="1" smtClean="0">
                <a:solidFill>
                  <a:prstClr val="white"/>
                </a:solidFill>
              </a:rPr>
              <a:t>S.Kovalikovej</a:t>
            </a:r>
            <a:r>
              <a:rPr lang="sk-SK" sz="1100" dirty="0" smtClean="0">
                <a:solidFill>
                  <a:prstClr val="white"/>
                </a:solidFill>
              </a:rPr>
              <a:t> – Vzdelávanie pre </a:t>
            </a:r>
            <a:r>
              <a:rPr lang="sk-SK" sz="1100" dirty="0" err="1" smtClean="0">
                <a:solidFill>
                  <a:prstClr val="white"/>
                </a:solidFill>
              </a:rPr>
              <a:t>21.storočie</a:t>
            </a:r>
            <a:r>
              <a:rPr lang="sk-SK" sz="1100" dirty="0" smtClean="0">
                <a:solidFill>
                  <a:prstClr val="white"/>
                </a:solidFill>
              </a:rPr>
              <a:t>  na Slovensku   Piovarčiová – </a:t>
            </a:r>
            <a:r>
              <a:rPr lang="sk-SK" sz="1100" dirty="0" err="1" smtClean="0">
                <a:solidFill>
                  <a:prstClr val="white"/>
                </a:solidFill>
              </a:rPr>
              <a:t>Halašová</a:t>
            </a:r>
            <a:r>
              <a:rPr lang="sk-SK" sz="1100" dirty="0" smtClean="0">
                <a:solidFill>
                  <a:prstClr val="white"/>
                </a:solidFill>
              </a:rPr>
              <a:t> 2016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16930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 zmeny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vnútroškolské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vzdelávanie 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611376" y="2315250"/>
            <a:ext cx="4040188" cy="3951288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211960" y="1628800"/>
            <a:ext cx="653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sk-SK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817240" y="1709118"/>
            <a:ext cx="3610744" cy="639762"/>
          </a:xfrm>
        </p:spPr>
        <p:txBody>
          <a:bodyPr/>
          <a:lstStyle/>
          <a:p>
            <a:r>
              <a:rPr lang="sk-SK" sz="32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pedagógov</a:t>
            </a:r>
            <a:endParaRPr lang="sk-SK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4850705" y="1700808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sk-SK" sz="32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tím rozvoja školy</a:t>
            </a:r>
            <a:endParaRPr lang="sk-SK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00983065"/>
              </p:ext>
            </p:extLst>
          </p:nvPr>
        </p:nvGraphicFramePr>
        <p:xfrm>
          <a:off x="4380073" y="2632871"/>
          <a:ext cx="4440399" cy="2919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746010970"/>
              </p:ext>
            </p:extLst>
          </p:nvPr>
        </p:nvGraphicFramePr>
        <p:xfrm>
          <a:off x="649840" y="2925416"/>
          <a:ext cx="3928071" cy="287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5" name="Obrázok 24" descr="C:\Users\Nina\Desktop\____konferencia prezentacie\MAMKINA\jhjkh.jpg"/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674" b="100000" l="4527" r="96708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41168"/>
            <a:ext cx="1214551" cy="1109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6116"/>
            <a:ext cx="11271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8676456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Piovarčiová,  </a:t>
            </a:r>
            <a:r>
              <a:rPr lang="sk-SK" sz="1050" dirty="0" err="1"/>
              <a:t>Halašová</a:t>
            </a:r>
            <a:r>
              <a:rPr lang="sk-SK" sz="1050" dirty="0"/>
              <a:t>, </a:t>
            </a:r>
            <a:r>
              <a:rPr lang="sk-SK" sz="1050" dirty="0" smtClean="0"/>
              <a:t>2014</a:t>
            </a:r>
            <a:endParaRPr lang="sk-SK" sz="1050" dirty="0"/>
          </a:p>
        </p:txBody>
      </p:sp>
    </p:spTree>
    <p:extLst>
      <p:ext uri="{BB962C8B-B14F-4D97-AF65-F5344CB8AC3E}">
        <p14:creationId xmlns:p14="http://schemas.microsoft.com/office/powerpoint/2010/main" val="4626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  <p:bldGraphic spid="10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456792" cy="648072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/>
              <a:t>Nástroje pre podporu kultúry  učenia v škole</a:t>
            </a:r>
            <a:br>
              <a:rPr lang="sk-SK" sz="3200" b="1" dirty="0" smtClean="0"/>
            </a:b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4320480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sk-SK" dirty="0" smtClean="0"/>
              <a:t>Vytváranie podmienok pre učenie – rozvojový cyklus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Úrovne rozvoja zručností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Plánovanie učenia – aplikačný učebný plán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Reflektovanie skúseností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Pýtanie spätnej väzby a podpory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Cielený </a:t>
            </a:r>
            <a:r>
              <a:rPr lang="sk-SK" dirty="0" err="1" smtClean="0"/>
              <a:t>koučing</a:t>
            </a:r>
            <a:endParaRPr lang="sk-SK" dirty="0" smtClean="0"/>
          </a:p>
          <a:p>
            <a:pPr marL="525780" indent="-457200">
              <a:buFont typeface="+mj-lt"/>
              <a:buAutoNum type="arabicPeriod"/>
            </a:pPr>
            <a:r>
              <a:rPr lang="sk-SK" dirty="0" err="1" smtClean="0"/>
              <a:t>Mentoring</a:t>
            </a:r>
            <a:r>
              <a:rPr lang="sk-SK" dirty="0" smtClean="0"/>
              <a:t>/</a:t>
            </a:r>
            <a:r>
              <a:rPr lang="sk-SK" dirty="0" err="1" smtClean="0"/>
              <a:t>supervízia</a:t>
            </a:r>
            <a:endParaRPr lang="sk-SK" dirty="0" smtClean="0"/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Učiace sa skupiny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Kolegiálne poradenstvo 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8676456" cy="365125"/>
          </a:xfrm>
        </p:spPr>
        <p:txBody>
          <a:bodyPr/>
          <a:lstStyle/>
          <a:p>
            <a:r>
              <a:rPr lang="sk-SK" sz="1050" dirty="0" smtClean="0"/>
              <a:t>Microsoft pre školstvo    Asociácia S. </a:t>
            </a:r>
            <a:r>
              <a:rPr lang="sk-SK" sz="1050" dirty="0" err="1" smtClean="0"/>
              <a:t>Kovalikovej-Vzdelávanie</a:t>
            </a:r>
            <a:r>
              <a:rPr lang="sk-SK" sz="1050" dirty="0" smtClean="0"/>
              <a:t> pre 21. storočie na Slovensku     </a:t>
            </a:r>
            <a:r>
              <a:rPr lang="sk-SK" sz="1050" dirty="0" err="1" smtClean="0"/>
              <a:t>Halašová</a:t>
            </a:r>
            <a:r>
              <a:rPr lang="sk-SK" sz="1050" dirty="0" smtClean="0"/>
              <a:t>, </a:t>
            </a:r>
            <a:r>
              <a:rPr lang="sk-SK" sz="1050" dirty="0" err="1" smtClean="0"/>
              <a:t>Piovarčiová</a:t>
            </a:r>
            <a:r>
              <a:rPr lang="sk-SK" sz="1050" dirty="0" smtClean="0"/>
              <a:t> 2016</a:t>
            </a:r>
            <a:endParaRPr lang="sk-SK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344816" cy="720080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1. Vytváranie podmienok pre učenie </a:t>
            </a:r>
            <a:br>
              <a:rPr lang="sk-SK" sz="2800" b="1" dirty="0" smtClean="0"/>
            </a:br>
            <a:r>
              <a:rPr lang="sk-SK" sz="2000" b="1" dirty="0" smtClean="0"/>
              <a:t>Rozvojový cyklus - 5 podmienok efektívneho učenia</a:t>
            </a:r>
            <a:br>
              <a:rPr lang="sk-SK" sz="2000" b="1" dirty="0" smtClean="0"/>
            </a:br>
            <a:endParaRPr lang="sk-SK" sz="2000" b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9001000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  <p:graphicFrame>
        <p:nvGraphicFramePr>
          <p:cNvPr id="8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5580112" y="2132856"/>
          <a:ext cx="30963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83568" y="1916832"/>
            <a:ext cx="5184576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Uvedomenie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dirty="0" smtClean="0"/>
              <a:t>– viem, čo sa potrebujem naučiť?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Motivácia </a:t>
            </a:r>
            <a:r>
              <a:rPr lang="sk-SK" dirty="0" smtClean="0"/>
              <a:t>– som ochotný/á investovať čas a energiu  do učenia?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b="1" dirty="0" smtClean="0">
                <a:solidFill>
                  <a:srgbClr val="0070C0"/>
                </a:solidFill>
              </a:rPr>
              <a:t>Získanie nových zručností </a:t>
            </a:r>
            <a:r>
              <a:rPr lang="sk-SK" dirty="0" smtClean="0"/>
              <a:t>– mám možnosti získavať nové zručnosti?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b="1" dirty="0" smtClean="0">
                <a:solidFill>
                  <a:srgbClr val="7030A0"/>
                </a:solidFill>
              </a:rPr>
              <a:t>Testovanie v praxi </a:t>
            </a:r>
            <a:r>
              <a:rPr lang="sk-SK" dirty="0" smtClean="0"/>
              <a:t>– mám príležitosti  testovať nové zručnosti v praxi, reflektovať skúsenosť a získať podporu a usmernenie?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b="1" dirty="0" smtClean="0">
                <a:solidFill>
                  <a:srgbClr val="002060"/>
                </a:solidFill>
              </a:rPr>
              <a:t>Aplikácia – prevzatie zodpovednosti </a:t>
            </a:r>
            <a:r>
              <a:rPr lang="sk-SK" dirty="0" smtClean="0"/>
              <a:t>– je vidieť reálnu zmenu v mojom konaní? A záleží na tom niekomu?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372200" y="5733256"/>
            <a:ext cx="2016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smtClean="0"/>
              <a:t>(podľa </a:t>
            </a:r>
            <a:r>
              <a:rPr lang="sk-SK" sz="900" dirty="0" err="1" smtClean="0"/>
              <a:t>Hicks-Peterson</a:t>
            </a:r>
            <a:r>
              <a:rPr lang="sk-SK" sz="900" dirty="0" smtClean="0"/>
              <a:t>  1999)</a:t>
            </a:r>
            <a:endParaRPr lang="sk-SK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äty 3"/>
          <p:cNvSpPr>
            <a:spLocks noGrp="1"/>
          </p:cNvSpPr>
          <p:nvPr>
            <p:ph type="ftr" sz="quarter" idx="10"/>
          </p:nvPr>
        </p:nvSpPr>
        <p:spPr>
          <a:xfrm>
            <a:off x="457200" y="6245225"/>
            <a:ext cx="8363272" cy="476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E71918-CD70-4BC6-B147-84CAC9EB08AB}" type="slidenum">
              <a:rPr lang="en-US"/>
              <a:pPr/>
              <a:t>7</a:t>
            </a:fld>
            <a:endParaRPr lang="en-US"/>
          </a:p>
        </p:txBody>
      </p:sp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2. Úrovne </a:t>
            </a:r>
            <a:r>
              <a:rPr lang="sk-SK" sz="3200" b="1" dirty="0"/>
              <a:t>rozvoja zručností</a:t>
            </a:r>
            <a:endParaRPr lang="en-US" sz="3200" b="1" dirty="0"/>
          </a:p>
        </p:txBody>
      </p:sp>
      <p:graphicFrame>
        <p:nvGraphicFramePr>
          <p:cNvPr id="1021955" name="Group 3"/>
          <p:cNvGraphicFramePr>
            <a:graphicFrameLocks noGrp="1"/>
          </p:cNvGraphicFramePr>
          <p:nvPr>
            <p:ph idx="1"/>
          </p:nvPr>
        </p:nvGraphicFramePr>
        <p:xfrm>
          <a:off x="2206625" y="1628775"/>
          <a:ext cx="5992813" cy="4110038"/>
        </p:xfrm>
        <a:graphic>
          <a:graphicData uri="http://schemas.openxmlformats.org/drawingml/2006/table">
            <a:tbl>
              <a:tblPr/>
              <a:tblGrid>
                <a:gridCol w="2997200"/>
                <a:gridCol w="2995613"/>
              </a:tblGrid>
              <a:tr h="205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sk-SK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NEVEDOMÁ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NEVEDOMOSŤ</a:t>
                      </a:r>
                      <a:endParaRPr kumimoji="0" lang="en-US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sk-SK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NEVEDOMÁ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VEDOMOSŤ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sk-SK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VEDOMÁ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NEVEDOMOSŤ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sk-SK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VEDOMÁ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VEDOMOSŤ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2AC0E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1966" name="AutoShape 14"/>
          <p:cNvSpPr>
            <a:spLocks noChangeArrowheads="1"/>
          </p:cNvSpPr>
          <p:nvPr/>
        </p:nvSpPr>
        <p:spPr bwMode="auto">
          <a:xfrm rot="13666946" flipV="1">
            <a:off x="3702326" y="2690988"/>
            <a:ext cx="2295525" cy="1779587"/>
          </a:xfrm>
          <a:custGeom>
            <a:avLst/>
            <a:gdLst>
              <a:gd name="G0" fmla="+- -8412368 0 0"/>
              <a:gd name="G1" fmla="+- 2559073 0 0"/>
              <a:gd name="G2" fmla="+- -8412368 0 2559073"/>
              <a:gd name="G3" fmla="+- 10800 0 0"/>
              <a:gd name="G4" fmla="+- 0 0 -841236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441 0 0"/>
              <a:gd name="G9" fmla="+- 0 0 2559073"/>
              <a:gd name="G10" fmla="+- 6441 0 2700"/>
              <a:gd name="G11" fmla="cos G10 -8412368"/>
              <a:gd name="G12" fmla="sin G10 -8412368"/>
              <a:gd name="G13" fmla="cos 13500 -8412368"/>
              <a:gd name="G14" fmla="sin 13500 -8412368"/>
              <a:gd name="G15" fmla="+- G11 10800 0"/>
              <a:gd name="G16" fmla="+- G12 10800 0"/>
              <a:gd name="G17" fmla="+- G13 10800 0"/>
              <a:gd name="G18" fmla="+- G14 10800 0"/>
              <a:gd name="G19" fmla="*/ 6441 1 2"/>
              <a:gd name="G20" fmla="+- G19 5400 0"/>
              <a:gd name="G21" fmla="cos G20 -8412368"/>
              <a:gd name="G22" fmla="sin G20 -8412368"/>
              <a:gd name="G23" fmla="+- G21 10800 0"/>
              <a:gd name="G24" fmla="+- G12 G23 G22"/>
              <a:gd name="G25" fmla="+- G22 G23 G11"/>
              <a:gd name="G26" fmla="cos 10800 -8412368"/>
              <a:gd name="G27" fmla="sin 10800 -8412368"/>
              <a:gd name="G28" fmla="cos 6441 -8412368"/>
              <a:gd name="G29" fmla="sin 6441 -841236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2559073"/>
              <a:gd name="G36" fmla="sin G34 2559073"/>
              <a:gd name="G37" fmla="+/ 2559073 -841236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441 G39"/>
              <a:gd name="G43" fmla="sin 644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117 w 21600"/>
              <a:gd name="T5" fmla="*/ 18390 h 21600"/>
              <a:gd name="T6" fmla="*/ 17495 w 21600"/>
              <a:gd name="T7" fmla="*/ 16231 h 21600"/>
              <a:gd name="T8" fmla="*/ 6218 w 21600"/>
              <a:gd name="T9" fmla="*/ 15327 h 21600"/>
              <a:gd name="T10" fmla="*/ 2421 w 21600"/>
              <a:gd name="T11" fmla="*/ 214 h 21600"/>
              <a:gd name="T12" fmla="*/ 9275 w 21600"/>
              <a:gd name="T13" fmla="*/ 1011 h 21600"/>
              <a:gd name="T14" fmla="*/ 8478 w 21600"/>
              <a:gd name="T15" fmla="*/ 786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802" y="5749"/>
                </a:moveTo>
                <a:cubicBezTo>
                  <a:pt x="5259" y="6971"/>
                  <a:pt x="4359" y="8831"/>
                  <a:pt x="4359" y="10799"/>
                </a:cubicBezTo>
                <a:cubicBezTo>
                  <a:pt x="4359" y="14357"/>
                  <a:pt x="7242" y="17241"/>
                  <a:pt x="10800" y="17241"/>
                </a:cubicBezTo>
                <a:cubicBezTo>
                  <a:pt x="12741" y="17241"/>
                  <a:pt x="14579" y="16365"/>
                  <a:pt x="15802" y="14857"/>
                </a:cubicBezTo>
                <a:lnTo>
                  <a:pt x="19187" y="17603"/>
                </a:lnTo>
                <a:cubicBezTo>
                  <a:pt x="17136" y="20131"/>
                  <a:pt x="14055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7499"/>
                  <a:pt x="1509" y="4380"/>
                  <a:pt x="4097" y="2331"/>
                </a:cubicBezTo>
                <a:lnTo>
                  <a:pt x="2421" y="214"/>
                </a:lnTo>
                <a:lnTo>
                  <a:pt x="9275" y="1011"/>
                </a:lnTo>
                <a:lnTo>
                  <a:pt x="8478" y="7866"/>
                </a:lnTo>
                <a:lnTo>
                  <a:pt x="6802" y="5749"/>
                </a:lnTo>
                <a:close/>
              </a:path>
            </a:pathLst>
          </a:custGeom>
          <a:solidFill>
            <a:srgbClr val="D3C57D"/>
          </a:solidFill>
          <a:ln w="9525" algn="ctr">
            <a:solidFill>
              <a:srgbClr val="A38B5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20880" cy="1080120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3. Plánovanie učenia </a:t>
            </a:r>
            <a:br>
              <a:rPr lang="sk-SK" sz="3200" b="1" dirty="0" smtClean="0"/>
            </a:br>
            <a:r>
              <a:rPr lang="sk-SK" sz="3200" b="1" dirty="0" smtClean="0"/>
              <a:t>                         Aplikačný učebný plán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229057"/>
          </a:xfrm>
        </p:spPr>
        <p:txBody>
          <a:bodyPr>
            <a:normAutofit/>
          </a:bodyPr>
          <a:lstStyle/>
          <a:p>
            <a:r>
              <a:rPr lang="sk-SK" dirty="0" smtClean="0"/>
              <a:t>Na jednu A4 – </a:t>
            </a:r>
            <a:r>
              <a:rPr lang="sk-SK" sz="1800" dirty="0" smtClean="0"/>
              <a:t>samostatne alebo s pomocou mentora/kouča</a:t>
            </a:r>
          </a:p>
          <a:p>
            <a:endParaRPr lang="sk-SK" sz="1800" dirty="0" smtClean="0"/>
          </a:p>
          <a:p>
            <a:pPr marL="52578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k-SK" sz="1800" dirty="0" smtClean="0"/>
              <a:t>Definovanie </a:t>
            </a:r>
            <a:r>
              <a:rPr lang="sk-SK" sz="1800" b="1" dirty="0" smtClean="0"/>
              <a:t>priority pre učenie </a:t>
            </a:r>
            <a:r>
              <a:rPr lang="sk-SK" sz="1800" dirty="0" smtClean="0"/>
              <a:t>(postup, metodika, správanie, zručnosť...)</a:t>
            </a:r>
          </a:p>
          <a:p>
            <a:pPr marL="52578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k-SK" sz="1800" b="1" dirty="0" smtClean="0"/>
              <a:t>Predstava výsledku </a:t>
            </a:r>
            <a:r>
              <a:rPr lang="sk-SK" sz="1800" dirty="0" smtClean="0"/>
              <a:t> - kritériá úspešnosti učenia</a:t>
            </a:r>
          </a:p>
          <a:p>
            <a:pPr marL="52578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k-SK" sz="1800" b="1" dirty="0" smtClean="0"/>
              <a:t>Aplikácia </a:t>
            </a:r>
            <a:r>
              <a:rPr lang="sk-SK" sz="1800" dirty="0" smtClean="0"/>
              <a:t>nových postupov v  konkrétnych situáciách (plánovite každý deň) </a:t>
            </a:r>
          </a:p>
          <a:p>
            <a:pPr marL="52578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k-SK" sz="1800" b="1" dirty="0" smtClean="0"/>
              <a:t>Reflexia </a:t>
            </a:r>
            <a:r>
              <a:rPr lang="sk-SK" sz="1800" dirty="0" smtClean="0"/>
              <a:t>konania</a:t>
            </a:r>
            <a:r>
              <a:rPr lang="sk-SK" sz="1800" b="1" dirty="0" smtClean="0"/>
              <a:t> </a:t>
            </a:r>
            <a:r>
              <a:rPr lang="sk-SK" sz="1800" dirty="0" smtClean="0"/>
              <a:t>a výsledku (plánovite každý deň) </a:t>
            </a:r>
          </a:p>
          <a:p>
            <a:pPr marL="52578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k-SK" sz="1800" dirty="0" smtClean="0"/>
              <a:t>Vyžiadanie </a:t>
            </a:r>
            <a:r>
              <a:rPr lang="sk-SK" sz="1800" b="1" dirty="0" smtClean="0"/>
              <a:t>spätnej väzby </a:t>
            </a:r>
            <a:r>
              <a:rPr lang="sk-SK" sz="1800" dirty="0" smtClean="0"/>
              <a:t>a podpory- plánovite a priebežne</a:t>
            </a:r>
          </a:p>
          <a:p>
            <a:pPr marL="52578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k-SK" sz="1800" b="1" dirty="0" smtClean="0"/>
              <a:t>Vyhodnotenie</a:t>
            </a:r>
            <a:r>
              <a:rPr lang="sk-SK" sz="1800" dirty="0" smtClean="0"/>
              <a:t> učenia a posun na ďalšiu úroveň</a:t>
            </a:r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39552" y="6309320"/>
            <a:ext cx="8064896" cy="548680"/>
          </a:xfrm>
        </p:spPr>
        <p:txBody>
          <a:bodyPr/>
          <a:lstStyle/>
          <a:p>
            <a:r>
              <a:rPr lang="sk-SK" sz="1000" dirty="0" smtClean="0"/>
              <a:t>Microsoft pre školstvo    Asociácia S. </a:t>
            </a:r>
            <a:r>
              <a:rPr lang="sk-SK" sz="1000" dirty="0" err="1" smtClean="0"/>
              <a:t>Kovalikovej-Vzdelávanie</a:t>
            </a:r>
            <a:r>
              <a:rPr lang="sk-SK" sz="1000" dirty="0" smtClean="0"/>
              <a:t> pre 21. storočie na Slovensku     </a:t>
            </a:r>
            <a:r>
              <a:rPr lang="sk-SK" sz="1000" dirty="0" err="1" smtClean="0"/>
              <a:t>Halašová</a:t>
            </a:r>
            <a:r>
              <a:rPr lang="sk-SK" sz="1000" dirty="0" smtClean="0"/>
              <a:t>, </a:t>
            </a:r>
            <a:r>
              <a:rPr lang="sk-SK" sz="1000" dirty="0" err="1" smtClean="0"/>
              <a:t>Piovarčiová</a:t>
            </a:r>
            <a:r>
              <a:rPr lang="sk-SK" sz="1000" dirty="0" smtClean="0"/>
              <a:t> 2016</a:t>
            </a:r>
            <a:endParaRPr lang="sk-SK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024744" cy="601136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4. Reflexia ako nástroj učenia 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Učenie a získavanie nových zručností si vyžaduje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b="1" dirty="0" smtClean="0"/>
              <a:t>reflektovať-</a:t>
            </a:r>
            <a:r>
              <a:rPr lang="sk-SK" sz="2000" dirty="0" smtClean="0"/>
              <a:t> uvedomovať si a vyhodnocovať to, čo sa deje </a:t>
            </a:r>
          </a:p>
          <a:p>
            <a:pPr>
              <a:buNone/>
            </a:pPr>
            <a:r>
              <a:rPr lang="sk-SK" sz="2000" b="1" dirty="0"/>
              <a:t> </a:t>
            </a:r>
            <a:r>
              <a:rPr lang="sk-SK" sz="2000" b="1" dirty="0" smtClean="0"/>
              <a:t> uvedomene a štruktúrovane</a:t>
            </a:r>
            <a:r>
              <a:rPr lang="sk-SK" dirty="0" smtClean="0"/>
              <a:t>.</a:t>
            </a:r>
          </a:p>
          <a:p>
            <a:endParaRPr lang="sk-SK" sz="2000" dirty="0" smtClean="0"/>
          </a:p>
          <a:p>
            <a:r>
              <a:rPr lang="sk-SK" sz="2000" dirty="0" smtClean="0"/>
              <a:t>Stanovte si pravidelný čas a prostredie na reflexiu </a:t>
            </a:r>
            <a:r>
              <a:rPr lang="sk-SK" sz="1800" dirty="0" smtClean="0"/>
              <a:t>(pri ceste domov, pri zaspávaní, pri kúpaní,...)</a:t>
            </a:r>
          </a:p>
          <a:p>
            <a:r>
              <a:rPr lang="sk-SK" sz="2000" dirty="0" smtClean="0"/>
              <a:t>Reflektujte, čo ste chceli dosiahnuť, ako ste postupovali, aký bol výsledok .</a:t>
            </a:r>
          </a:p>
          <a:p>
            <a:r>
              <a:rPr lang="sk-SK" sz="2000" dirty="0" smtClean="0"/>
              <a:t>Analyzujte úspechy a neúspechy a pozrite sa na príčiny.</a:t>
            </a:r>
          </a:p>
          <a:p>
            <a:r>
              <a:rPr lang="sk-SK" sz="2000" dirty="0" smtClean="0"/>
              <a:t>Plánujte čo by ste mohli nabudúce zlepšiť.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Reflexiu môžete robiť sám/sama alebo s pomocou skúseného </a:t>
            </a:r>
          </a:p>
          <a:p>
            <a:pPr>
              <a:buNone/>
            </a:pPr>
            <a:r>
              <a:rPr lang="sk-SK" sz="2000" dirty="0" smtClean="0"/>
              <a:t>kolegu/kouča/mentora.</a:t>
            </a:r>
          </a:p>
          <a:p>
            <a:endParaRPr lang="sk-SK" sz="2000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8568952" cy="365125"/>
          </a:xfrm>
        </p:spPr>
        <p:txBody>
          <a:bodyPr/>
          <a:lstStyle/>
          <a:p>
            <a:r>
              <a:rPr lang="sk-SK" sz="1100" dirty="0" smtClean="0"/>
              <a:t>Microsoft pre školstvo    Asociácia S. </a:t>
            </a:r>
            <a:r>
              <a:rPr lang="sk-SK" sz="1100" dirty="0" err="1" smtClean="0"/>
              <a:t>Kovalikovej-Vzdelávanie</a:t>
            </a:r>
            <a:r>
              <a:rPr lang="sk-SK" sz="1100" dirty="0" smtClean="0"/>
              <a:t> pre 21. storočie na Slovensku     </a:t>
            </a:r>
            <a:r>
              <a:rPr lang="sk-SK" sz="1100" dirty="0" err="1" smtClean="0"/>
              <a:t>Halašová</a:t>
            </a:r>
            <a:r>
              <a:rPr lang="sk-SK" sz="1100" dirty="0" smtClean="0"/>
              <a:t>, </a:t>
            </a:r>
            <a:r>
              <a:rPr lang="sk-SK" sz="1100" dirty="0" err="1" smtClean="0"/>
              <a:t>Piovarčiová</a:t>
            </a:r>
            <a:r>
              <a:rPr lang="sk-SK" sz="1100" dirty="0" smtClean="0"/>
              <a:t> 2016</a:t>
            </a:r>
            <a:endParaRPr lang="sk-SK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16661</TotalTime>
  <Words>1978</Words>
  <Application>Microsoft Office PowerPoint</Application>
  <PresentationFormat>Prezentácia na obrazovke (4:3)</PresentationFormat>
  <Paragraphs>253</Paragraphs>
  <Slides>21</Slides>
  <Notes>18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Austin</vt:lpstr>
      <vt:lpstr>Škola pre 21.storočie</vt:lpstr>
      <vt:lpstr> Podpora riadenej zmeny na školách</vt:lpstr>
      <vt:lpstr>Fullanov model zmeny       8 kľúčov zmeny</vt:lpstr>
      <vt:lpstr>Nástroj zmeny  vnútroškolské vzdelávanie </vt:lpstr>
      <vt:lpstr>Nástroje pre podporu kultúry  učenia v škole </vt:lpstr>
      <vt:lpstr>  1. Vytváranie podmienok pre učenie  Rozvojový cyklus - 5 podmienok efektívneho učenia </vt:lpstr>
      <vt:lpstr>2. Úrovne rozvoja zručností</vt:lpstr>
      <vt:lpstr>3. Plánovanie učenia                           Aplikačný učebný plán</vt:lpstr>
      <vt:lpstr>4. Reflexia ako nástroj učenia </vt:lpstr>
      <vt:lpstr>6. Koučing ako nástroj učenia</vt:lpstr>
      <vt:lpstr>Koučing - postup</vt:lpstr>
      <vt:lpstr>8. Učiace sa skupiny (Peer learning groups) na škole </vt:lpstr>
      <vt:lpstr>Ako zorganizovať učiacu sa skupinu na škole </vt:lpstr>
      <vt:lpstr>         9. Kolegiálne poradenstvo </vt:lpstr>
      <vt:lpstr>         Kolegiálne poradenstvo </vt:lpstr>
      <vt:lpstr>Kolegiálne poradenstvo – postup (1)</vt:lpstr>
      <vt:lpstr>Kolegiálne poradenstvo - postup(2)</vt:lpstr>
      <vt:lpstr>Pravidlá pri kolegiálnom poradenstve</vt:lpstr>
      <vt:lpstr>Kroky pre  podporu učenia na škole - zhrnutie</vt:lpstr>
      <vt:lpstr>Prezentácia programu PowerPoint</vt:lpstr>
      <vt:lpstr>Ďakujeme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Osobnostný rozvoj pedagógov</dc:title>
  <dc:creator>Tana</dc:creator>
  <cp:lastModifiedBy>Tana</cp:lastModifiedBy>
  <cp:revision>532</cp:revision>
  <cp:lastPrinted>2016-04-01T13:21:11Z</cp:lastPrinted>
  <dcterms:created xsi:type="dcterms:W3CDTF">2013-09-23T07:59:43Z</dcterms:created>
  <dcterms:modified xsi:type="dcterms:W3CDTF">2016-05-10T08:38:09Z</dcterms:modified>
</cp:coreProperties>
</file>